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5.xml" ContentType="application/vnd.openxmlformats-officedocument.drawingml.chartshapes+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handoutMasterIdLst>
    <p:handoutMasterId r:id="rId19"/>
  </p:handoutMasterIdLst>
  <p:sldIdLst>
    <p:sldId id="256" r:id="rId2"/>
    <p:sldId id="257" r:id="rId3"/>
    <p:sldId id="292" r:id="rId4"/>
    <p:sldId id="286" r:id="rId5"/>
    <p:sldId id="260" r:id="rId6"/>
    <p:sldId id="289" r:id="rId7"/>
    <p:sldId id="259" r:id="rId8"/>
    <p:sldId id="278" r:id="rId9"/>
    <p:sldId id="284" r:id="rId10"/>
    <p:sldId id="283" r:id="rId11"/>
    <p:sldId id="287" r:id="rId12"/>
    <p:sldId id="263" r:id="rId13"/>
    <p:sldId id="264" r:id="rId14"/>
    <p:sldId id="290" r:id="rId15"/>
    <p:sldId id="291" r:id="rId16"/>
    <p:sldId id="282" r:id="rId17"/>
  </p:sldIdLst>
  <p:sldSz cx="12192000" cy="6858000"/>
  <p:notesSz cx="6858000" cy="92964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9B"/>
    <a:srgbClr val="DDF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6987" autoAdjust="0"/>
  </p:normalViewPr>
  <p:slideViewPr>
    <p:cSldViewPr snapToGrid="0">
      <p:cViewPr varScale="1">
        <p:scale>
          <a:sx n="82" d="100"/>
          <a:sy n="82" d="100"/>
        </p:scale>
        <p:origin x="720" y="6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8" d="100"/>
          <a:sy n="68" d="100"/>
        </p:scale>
        <p:origin x="310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858009226119461E-2"/>
          <c:y val="5.7234685559679505E-2"/>
          <c:w val="0.93325310188499166"/>
          <c:h val="0.78235435672413201"/>
        </c:manualLayout>
      </c:layout>
      <c:barChart>
        <c:barDir val="col"/>
        <c:grouping val="stacked"/>
        <c:varyColors val="0"/>
        <c:ser>
          <c:idx val="0"/>
          <c:order val="0"/>
          <c:tx>
            <c:strRef>
              <c:f>Sheet1!$B$1</c:f>
              <c:strCache>
                <c:ptCount val="1"/>
                <c:pt idx="0">
                  <c:v>Emergency Shelter (ES)</c:v>
                </c:pt>
              </c:strCache>
            </c:strRef>
          </c:tx>
          <c:spPr>
            <a:solidFill>
              <a:srgbClr val="00B0F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394</c:v>
                </c:pt>
                <c:pt idx="1">
                  <c:v>376</c:v>
                </c:pt>
                <c:pt idx="2">
                  <c:v>353</c:v>
                </c:pt>
                <c:pt idx="3">
                  <c:v>388</c:v>
                </c:pt>
                <c:pt idx="4">
                  <c:v>377</c:v>
                </c:pt>
              </c:numCache>
            </c:numRef>
          </c:val>
          <c:extLst>
            <c:ext xmlns:c16="http://schemas.microsoft.com/office/drawing/2014/chart" uri="{C3380CC4-5D6E-409C-BE32-E72D297353CC}">
              <c16:uniqueId val="{00000005-9B9E-467E-AC2A-DB0AAA0101FE}"/>
            </c:ext>
          </c:extLst>
        </c:ser>
        <c:ser>
          <c:idx val="1"/>
          <c:order val="1"/>
          <c:tx>
            <c:strRef>
              <c:f>Sheet1!$C$1</c:f>
              <c:strCache>
                <c:ptCount val="1"/>
                <c:pt idx="0">
                  <c:v>Unsheltered</c:v>
                </c:pt>
              </c:strCache>
            </c:strRef>
          </c:tx>
          <c:spPr>
            <a:solidFill>
              <a:schemeClr val="accent2"/>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Sheet1!$C$2:$C$6</c:f>
              <c:numCache>
                <c:formatCode>General</c:formatCode>
                <c:ptCount val="5"/>
                <c:pt idx="0">
                  <c:v>92</c:v>
                </c:pt>
                <c:pt idx="1">
                  <c:v>130</c:v>
                </c:pt>
                <c:pt idx="2">
                  <c:v>118</c:v>
                </c:pt>
                <c:pt idx="3">
                  <c:v>94</c:v>
                </c:pt>
                <c:pt idx="4">
                  <c:v>129</c:v>
                </c:pt>
              </c:numCache>
            </c:numRef>
          </c:val>
          <c:extLst>
            <c:ext xmlns:c16="http://schemas.microsoft.com/office/drawing/2014/chart" uri="{C3380CC4-5D6E-409C-BE32-E72D297353CC}">
              <c16:uniqueId val="{0000000B-9B9E-467E-AC2A-DB0AAA0101FE}"/>
            </c:ext>
          </c:extLst>
        </c:ser>
        <c:ser>
          <c:idx val="2"/>
          <c:order val="2"/>
          <c:tx>
            <c:strRef>
              <c:f>Sheet1!$D$1</c:f>
              <c:strCache>
                <c:ptCount val="1"/>
                <c:pt idx="0">
                  <c:v>Safe Haven (SH)</c:v>
                </c:pt>
              </c:strCache>
            </c:strRef>
          </c:tx>
          <c:spPr>
            <a:solidFill>
              <a:schemeClr val="accent1">
                <a:lumMod val="50000"/>
              </a:schemeClr>
            </a:solidFill>
            <a:ln>
              <a:solidFill>
                <a:schemeClr val="tx1"/>
              </a:solidFill>
            </a:ln>
            <a:effectLst/>
          </c:spPr>
          <c:invertIfNegative val="0"/>
          <c:dLbls>
            <c:dLbl>
              <c:idx val="0"/>
              <c:layout>
                <c:manualLayout>
                  <c:x val="6.6919191919191739E-2"/>
                  <c:y val="-2.47797356828193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A85-4F26-9E3D-E7E85536D382}"/>
                </c:ext>
              </c:extLst>
            </c:dLbl>
            <c:dLbl>
              <c:idx val="1"/>
              <c:layout>
                <c:manualLayout>
                  <c:x val="5.6818181818181816E-2"/>
                  <c:y val="-1.9273127753303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F2B-435B-BD74-8B6D0659C702}"/>
                </c:ext>
              </c:extLst>
            </c:dLbl>
            <c:dLbl>
              <c:idx val="2"/>
              <c:layout>
                <c:manualLayout>
                  <c:x val="6.4393939393939392E-2"/>
                  <c:y val="-5.50660792951541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1DE-4C95-A000-44583B639B7D}"/>
                </c:ext>
              </c:extLst>
            </c:dLbl>
            <c:dLbl>
              <c:idx val="3"/>
              <c:layout>
                <c:manualLayout>
                  <c:x val="6.8181818181818177E-2"/>
                  <c:y val="-5.0476656243251074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FB1-4BD3-990F-9C10B1ADB133}"/>
                </c:ext>
              </c:extLst>
            </c:dLbl>
            <c:dLbl>
              <c:idx val="4"/>
              <c:layout>
                <c:manualLayout>
                  <c:x val="7.4494949494949489E-2"/>
                  <c:y val="2.75330396475770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898-4BF3-B6C1-4E8CAA9AEF9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Sheet1!$D$2:$D$6</c:f>
              <c:numCache>
                <c:formatCode>General</c:formatCode>
                <c:ptCount val="5"/>
                <c:pt idx="0">
                  <c:v>14</c:v>
                </c:pt>
                <c:pt idx="1">
                  <c:v>14</c:v>
                </c:pt>
                <c:pt idx="2">
                  <c:v>13</c:v>
                </c:pt>
                <c:pt idx="3">
                  <c:v>12</c:v>
                </c:pt>
                <c:pt idx="4">
                  <c:v>12</c:v>
                </c:pt>
              </c:numCache>
            </c:numRef>
          </c:val>
          <c:extLst>
            <c:ext xmlns:c16="http://schemas.microsoft.com/office/drawing/2014/chart" uri="{C3380CC4-5D6E-409C-BE32-E72D297353CC}">
              <c16:uniqueId val="{0000000C-9B9E-467E-AC2A-DB0AAA0101FE}"/>
            </c:ext>
          </c:extLst>
        </c:ser>
        <c:ser>
          <c:idx val="3"/>
          <c:order val="3"/>
          <c:tx>
            <c:strRef>
              <c:f>Sheet1!$E$1</c:f>
              <c:strCache>
                <c:ptCount val="1"/>
                <c:pt idx="0">
                  <c:v>Transitional Housing (TH)</c:v>
                </c:pt>
              </c:strCache>
            </c:strRef>
          </c:tx>
          <c:spPr>
            <a:solidFill>
              <a:schemeClr val="accent1">
                <a:lumMod val="20000"/>
                <a:lumOff val="8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Sheet1!$E$2:$E$6</c:f>
              <c:numCache>
                <c:formatCode>General</c:formatCode>
                <c:ptCount val="5"/>
                <c:pt idx="0">
                  <c:v>181</c:v>
                </c:pt>
                <c:pt idx="1">
                  <c:v>126</c:v>
                </c:pt>
                <c:pt idx="2">
                  <c:v>92</c:v>
                </c:pt>
                <c:pt idx="3">
                  <c:v>112</c:v>
                </c:pt>
                <c:pt idx="4">
                  <c:v>126</c:v>
                </c:pt>
              </c:numCache>
            </c:numRef>
          </c:val>
          <c:extLst>
            <c:ext xmlns:c16="http://schemas.microsoft.com/office/drawing/2014/chart" uri="{C3380CC4-5D6E-409C-BE32-E72D297353CC}">
              <c16:uniqueId val="{00000000-AD72-403F-A6D7-2EB67941EA47}"/>
            </c:ext>
          </c:extLst>
        </c:ser>
        <c:dLbls>
          <c:showLegendKey val="0"/>
          <c:showVal val="0"/>
          <c:showCatName val="0"/>
          <c:showSerName val="0"/>
          <c:showPercent val="0"/>
          <c:showBubbleSize val="0"/>
        </c:dLbls>
        <c:gapWidth val="150"/>
        <c:overlap val="100"/>
        <c:axId val="352223648"/>
        <c:axId val="352224040"/>
      </c:barChart>
      <c:catAx>
        <c:axId val="35222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2224040"/>
        <c:crosses val="autoZero"/>
        <c:auto val="1"/>
        <c:lblAlgn val="ctr"/>
        <c:lblOffset val="100"/>
        <c:noMultiLvlLbl val="0"/>
      </c:catAx>
      <c:valAx>
        <c:axId val="352224040"/>
        <c:scaling>
          <c:orientation val="minMax"/>
          <c:max val="8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2223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Year Round Beds</c:v>
                </c:pt>
              </c:strCache>
            </c:strRef>
          </c:tx>
          <c:spPr>
            <a:solidFill>
              <a:srgbClr val="00B0F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416</c:v>
                </c:pt>
                <c:pt idx="1">
                  <c:v>436</c:v>
                </c:pt>
                <c:pt idx="2">
                  <c:v>429</c:v>
                </c:pt>
                <c:pt idx="3">
                  <c:v>407</c:v>
                </c:pt>
                <c:pt idx="4">
                  <c:v>407</c:v>
                </c:pt>
              </c:numCache>
            </c:numRef>
          </c:val>
          <c:extLst>
            <c:ext xmlns:c16="http://schemas.microsoft.com/office/drawing/2014/chart" uri="{C3380CC4-5D6E-409C-BE32-E72D297353CC}">
              <c16:uniqueId val="{00000006-AD19-4D53-BF95-F3C0FC26AD43}"/>
            </c:ext>
          </c:extLst>
        </c:ser>
        <c:ser>
          <c:idx val="1"/>
          <c:order val="1"/>
          <c:tx>
            <c:strRef>
              <c:f>Sheet1!$C$1</c:f>
              <c:strCache>
                <c:ptCount val="1"/>
                <c:pt idx="0">
                  <c:v>Seasonal Beds</c:v>
                </c:pt>
              </c:strCache>
            </c:strRef>
          </c:tx>
          <c:spPr>
            <a:solidFill>
              <a:schemeClr val="bg2"/>
            </a:solidFill>
            <a:ln>
              <a:solidFill>
                <a:schemeClr val="tx1"/>
              </a:solidFill>
            </a:ln>
            <a:effectLst/>
          </c:spPr>
          <c:invertIfNegative val="0"/>
          <c:dLbls>
            <c:dLbl>
              <c:idx val="0"/>
              <c:layout>
                <c:manualLayout>
                  <c:x val="6.0606060606060511E-2"/>
                  <c:y val="-2.852050231117125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5A4-4AA7-83AF-9CF632FFFA05}"/>
                </c:ext>
              </c:extLst>
            </c:dLbl>
            <c:dLbl>
              <c:idx val="1"/>
              <c:layout>
                <c:manualLayout>
                  <c:x val="6.3131313131313038E-2"/>
                  <c:y val="-2.8520502311171255E-2"/>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FED-4FA9-B2C2-C342A33D7B39}"/>
                </c:ext>
              </c:extLst>
            </c:dLbl>
            <c:dLbl>
              <c:idx val="3"/>
              <c:layout>
                <c:manualLayout>
                  <c:x val="7.0707070707070704E-2"/>
                  <c:y val="-1.71123013867027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5A4-4AA7-83AF-9CF632FFFA05}"/>
                </c:ext>
              </c:extLst>
            </c:dLbl>
            <c:dLbl>
              <c:idx val="4"/>
              <c:layout>
                <c:manualLayout>
                  <c:x val="6.1868686868686872E-2"/>
                  <c:y val="-8.55615069335137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988-4AFF-8A6A-BCFF382BFB8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Sheet1!$C$2:$C$6</c:f>
              <c:numCache>
                <c:formatCode>General</c:formatCode>
                <c:ptCount val="5"/>
                <c:pt idx="0">
                  <c:v>10</c:v>
                </c:pt>
                <c:pt idx="1">
                  <c:v>12</c:v>
                </c:pt>
                <c:pt idx="2">
                  <c:v>20</c:v>
                </c:pt>
                <c:pt idx="3">
                  <c:v>20</c:v>
                </c:pt>
                <c:pt idx="4">
                  <c:v>20</c:v>
                </c:pt>
              </c:numCache>
            </c:numRef>
          </c:val>
          <c:extLst>
            <c:ext xmlns:c16="http://schemas.microsoft.com/office/drawing/2014/chart" uri="{C3380CC4-5D6E-409C-BE32-E72D297353CC}">
              <c16:uniqueId val="{0000000D-AD19-4D53-BF95-F3C0FC26AD43}"/>
            </c:ext>
          </c:extLst>
        </c:ser>
        <c:ser>
          <c:idx val="2"/>
          <c:order val="2"/>
          <c:tx>
            <c:strRef>
              <c:f>Sheet1!$D$1</c:f>
              <c:strCache>
                <c:ptCount val="1"/>
                <c:pt idx="0">
                  <c:v>Overflow</c:v>
                </c:pt>
              </c:strCache>
            </c:strRef>
          </c:tx>
          <c:spPr>
            <a:solidFill>
              <a:schemeClr val="accent2"/>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Sheet1!$D$2:$D$6</c:f>
              <c:numCache>
                <c:formatCode>General</c:formatCode>
                <c:ptCount val="5"/>
                <c:pt idx="0">
                  <c:v>48</c:v>
                </c:pt>
                <c:pt idx="1">
                  <c:v>14</c:v>
                </c:pt>
                <c:pt idx="2">
                  <c:v>16</c:v>
                </c:pt>
                <c:pt idx="3">
                  <c:v>29</c:v>
                </c:pt>
                <c:pt idx="4">
                  <c:v>12</c:v>
                </c:pt>
              </c:numCache>
            </c:numRef>
          </c:val>
          <c:extLst>
            <c:ext xmlns:c16="http://schemas.microsoft.com/office/drawing/2014/chart" uri="{C3380CC4-5D6E-409C-BE32-E72D297353CC}">
              <c16:uniqueId val="{00000003-73C9-4B6B-81E5-087189214FC8}"/>
            </c:ext>
          </c:extLst>
        </c:ser>
        <c:dLbls>
          <c:showLegendKey val="0"/>
          <c:showVal val="0"/>
          <c:showCatName val="0"/>
          <c:showSerName val="0"/>
          <c:showPercent val="0"/>
          <c:showBubbleSize val="0"/>
        </c:dLbls>
        <c:gapWidth val="150"/>
        <c:overlap val="100"/>
        <c:axId val="599018600"/>
        <c:axId val="599018208"/>
      </c:barChart>
      <c:lineChart>
        <c:grouping val="standard"/>
        <c:varyColors val="0"/>
        <c:ser>
          <c:idx val="3"/>
          <c:order val="3"/>
          <c:tx>
            <c:strRef>
              <c:f>Sheet1!$E$1</c:f>
              <c:strCache>
                <c:ptCount val="1"/>
                <c:pt idx="0">
                  <c:v>PIT Count</c:v>
                </c:pt>
              </c:strCache>
            </c:strRef>
          </c:tx>
          <c:spPr>
            <a:ln w="28575" cap="rnd">
              <a:solidFill>
                <a:schemeClr val="tx1">
                  <a:lumMod val="65000"/>
                  <a:lumOff val="35000"/>
                </a:schemeClr>
              </a:solidFill>
              <a:round/>
            </a:ln>
            <a:effectLst/>
          </c:spPr>
          <c:marker>
            <c:symbol val="circle"/>
            <c:size val="5"/>
            <c:spPr>
              <a:solidFill>
                <a:schemeClr val="tx1"/>
              </a:solidFill>
              <a:ln w="28575" cap="sq">
                <a:solidFill>
                  <a:schemeClr val="tx1"/>
                </a:solidFill>
              </a:ln>
              <a:effectLst/>
            </c:spPr>
          </c:marker>
          <c:dLbls>
            <c:dLbl>
              <c:idx val="0"/>
              <c:layout>
                <c:manualLayout>
                  <c:x val="4.0404040404040407E-2"/>
                  <c:y val="7.13012557779281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171-4552-A11F-7940CEFE20F7}"/>
                </c:ext>
              </c:extLst>
            </c:dLbl>
            <c:dLbl>
              <c:idx val="1"/>
              <c:layout>
                <c:manualLayout>
                  <c:x val="4.2929292929292928E-2"/>
                  <c:y val="4.56328036978740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171-4552-A11F-7940CEFE20F7}"/>
                </c:ext>
              </c:extLst>
            </c:dLbl>
            <c:dLbl>
              <c:idx val="2"/>
              <c:layout>
                <c:manualLayout>
                  <c:x val="4.671717171717172E-2"/>
                  <c:y val="3.70766530045226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171-4552-A11F-7940CEFE20F7}"/>
                </c:ext>
              </c:extLst>
            </c:dLbl>
            <c:dLbl>
              <c:idx val="3"/>
              <c:layout>
                <c:manualLayout>
                  <c:x val="4.0404040404040407E-2"/>
                  <c:y val="6.84492055468110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171-4552-A11F-7940CEFE20F7}"/>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rnd"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Sheet1!$E$2:$E$6</c:f>
              <c:numCache>
                <c:formatCode>General</c:formatCode>
                <c:ptCount val="5"/>
                <c:pt idx="0">
                  <c:v>394</c:v>
                </c:pt>
                <c:pt idx="1">
                  <c:v>376</c:v>
                </c:pt>
                <c:pt idx="2">
                  <c:v>353</c:v>
                </c:pt>
                <c:pt idx="3">
                  <c:v>388</c:v>
                </c:pt>
                <c:pt idx="4">
                  <c:v>377</c:v>
                </c:pt>
              </c:numCache>
            </c:numRef>
          </c:val>
          <c:smooth val="0"/>
          <c:extLst>
            <c:ext xmlns:c16="http://schemas.microsoft.com/office/drawing/2014/chart" uri="{C3380CC4-5D6E-409C-BE32-E72D297353CC}">
              <c16:uniqueId val="{00000004-73C9-4B6B-81E5-087189214FC8}"/>
            </c:ext>
          </c:extLst>
        </c:ser>
        <c:dLbls>
          <c:showLegendKey val="0"/>
          <c:showVal val="0"/>
          <c:showCatName val="0"/>
          <c:showSerName val="0"/>
          <c:showPercent val="0"/>
          <c:showBubbleSize val="0"/>
        </c:dLbls>
        <c:marker val="1"/>
        <c:smooth val="0"/>
        <c:axId val="599018600"/>
        <c:axId val="599018208"/>
      </c:lineChart>
      <c:catAx>
        <c:axId val="599018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018208"/>
        <c:crosses val="autoZero"/>
        <c:auto val="1"/>
        <c:lblAlgn val="ctr"/>
        <c:lblOffset val="100"/>
        <c:noMultiLvlLbl val="0"/>
      </c:catAx>
      <c:valAx>
        <c:axId val="599018208"/>
        <c:scaling>
          <c:orientation val="minMax"/>
          <c:max val="550"/>
        </c:scaling>
        <c:delete val="0"/>
        <c:axPos val="l"/>
        <c:majorGridlines>
          <c:spPr>
            <a:ln w="9525" cap="sq" cmpd="sng" algn="ctr">
              <a:solidFill>
                <a:schemeClr val="tx1">
                  <a:lumMod val="15000"/>
                  <a:lumOff val="85000"/>
                </a:schemeClr>
              </a:solidFill>
              <a:beve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018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Transitional Housing Beds</c:v>
                </c:pt>
              </c:strCache>
            </c:strRef>
          </c:tx>
          <c:spPr>
            <a:solidFill>
              <a:schemeClr val="accent2">
                <a:lumMod val="20000"/>
                <a:lumOff val="80000"/>
              </a:schemeClr>
            </a:solidFill>
            <a:ln>
              <a:solidFill>
                <a:schemeClr val="tx1"/>
              </a:solidFill>
            </a:ln>
            <a:effectLst/>
          </c:spPr>
          <c:invertIfNegative val="0"/>
          <c:dLbls>
            <c:dLbl>
              <c:idx val="1"/>
              <c:layout>
                <c:manualLayout>
                  <c:x val="-1.2626262626262627E-3"/>
                  <c:y val="3.70766530045226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5C1-41D8-B0AC-65D28676049F}"/>
                </c:ext>
              </c:extLst>
            </c:dLbl>
            <c:dLbl>
              <c:idx val="2"/>
              <c:layout>
                <c:manualLayout>
                  <c:x val="5.0505050505050509E-3"/>
                  <c:y val="4.27807534667568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237-4EF5-8C13-65517E82AB3B}"/>
                </c:ext>
              </c:extLst>
            </c:dLbl>
            <c:dLbl>
              <c:idx val="3"/>
              <c:layout>
                <c:manualLayout>
                  <c:x val="-1.2626262626262627E-3"/>
                  <c:y val="4.27807534667567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F98-4E7D-B143-E43C8EEC35F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216</c:v>
                </c:pt>
                <c:pt idx="1">
                  <c:v>181</c:v>
                </c:pt>
                <c:pt idx="2">
                  <c:v>180</c:v>
                </c:pt>
                <c:pt idx="3">
                  <c:v>188</c:v>
                </c:pt>
                <c:pt idx="4">
                  <c:v>176</c:v>
                </c:pt>
              </c:numCache>
            </c:numRef>
          </c:val>
          <c:extLst>
            <c:ext xmlns:c16="http://schemas.microsoft.com/office/drawing/2014/chart" uri="{C3380CC4-5D6E-409C-BE32-E72D297353CC}">
              <c16:uniqueId val="{00000006-857F-4C90-877F-8E6D78753A9A}"/>
            </c:ext>
          </c:extLst>
        </c:ser>
        <c:dLbls>
          <c:showLegendKey val="0"/>
          <c:showVal val="1"/>
          <c:showCatName val="0"/>
          <c:showSerName val="0"/>
          <c:showPercent val="0"/>
          <c:showBubbleSize val="0"/>
        </c:dLbls>
        <c:gapWidth val="219"/>
        <c:overlap val="100"/>
        <c:axId val="599019776"/>
        <c:axId val="599016248"/>
      </c:barChart>
      <c:lineChart>
        <c:grouping val="standard"/>
        <c:varyColors val="0"/>
        <c:ser>
          <c:idx val="1"/>
          <c:order val="1"/>
          <c:tx>
            <c:strRef>
              <c:f>Sheet1!$C$1</c:f>
              <c:strCache>
                <c:ptCount val="1"/>
                <c:pt idx="0">
                  <c:v>PIT Counts Clients</c:v>
                </c:pt>
              </c:strCache>
            </c:strRef>
          </c:tx>
          <c:spPr>
            <a:ln w="28575" cap="rnd">
              <a:solidFill>
                <a:schemeClr val="tx1">
                  <a:lumMod val="65000"/>
                  <a:lumOff val="35000"/>
                </a:schemeClr>
              </a:solidFill>
              <a:round/>
            </a:ln>
            <a:effectLst/>
          </c:spPr>
          <c:marker>
            <c:symbol val="circle"/>
            <c:size val="5"/>
            <c:spPr>
              <a:solidFill>
                <a:schemeClr val="tx1"/>
              </a:solidFill>
              <a:ln w="28575" cap="sq">
                <a:solidFill>
                  <a:schemeClr val="tx1"/>
                </a:solidFill>
              </a:ln>
              <a:effectLst/>
            </c:spPr>
          </c:marker>
          <c:dLbls>
            <c:dLbl>
              <c:idx val="0"/>
              <c:layout>
                <c:manualLayout>
                  <c:x val="3.2828282828282734E-2"/>
                  <c:y val="-4.84848539289911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57F-4C90-877F-8E6D78753A9A}"/>
                </c:ext>
              </c:extLst>
            </c:dLbl>
            <c:dLbl>
              <c:idx val="1"/>
              <c:layout>
                <c:manualLayout>
                  <c:x val="2.5252525252525252E-2"/>
                  <c:y val="-4.27807534667569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57F-4C90-877F-8E6D78753A9A}"/>
                </c:ext>
              </c:extLst>
            </c:dLbl>
            <c:dLbl>
              <c:idx val="2"/>
              <c:layout>
                <c:manualLayout>
                  <c:x val="-5.0505050505049581E-3"/>
                  <c:y val="-6.27451050845768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57F-4C90-877F-8E6D78753A9A}"/>
                </c:ext>
              </c:extLst>
            </c:dLbl>
            <c:dLbl>
              <c:idx val="3"/>
              <c:layout>
                <c:manualLayout>
                  <c:x val="2.904040404040404E-2"/>
                  <c:y val="-6.27451050845768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57F-4C90-877F-8E6D78753A9A}"/>
                </c:ext>
              </c:extLst>
            </c:dLbl>
            <c:dLbl>
              <c:idx val="4"/>
              <c:layout>
                <c:manualLayout>
                  <c:x val="-7.575757575757576E-3"/>
                  <c:y val="-5.4188954391225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1AD-42ED-94B8-E9987E91059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Sheet1!$C$2:$C$6</c:f>
              <c:numCache>
                <c:formatCode>General</c:formatCode>
                <c:ptCount val="5"/>
                <c:pt idx="0">
                  <c:v>181</c:v>
                </c:pt>
                <c:pt idx="1">
                  <c:v>126</c:v>
                </c:pt>
                <c:pt idx="2">
                  <c:v>92</c:v>
                </c:pt>
                <c:pt idx="3">
                  <c:v>112</c:v>
                </c:pt>
                <c:pt idx="4">
                  <c:v>126</c:v>
                </c:pt>
              </c:numCache>
            </c:numRef>
          </c:val>
          <c:smooth val="0"/>
          <c:extLst>
            <c:ext xmlns:c16="http://schemas.microsoft.com/office/drawing/2014/chart" uri="{C3380CC4-5D6E-409C-BE32-E72D297353CC}">
              <c16:uniqueId val="{0000000D-857F-4C90-877F-8E6D78753A9A}"/>
            </c:ext>
          </c:extLst>
        </c:ser>
        <c:dLbls>
          <c:showLegendKey val="0"/>
          <c:showVal val="1"/>
          <c:showCatName val="0"/>
          <c:showSerName val="0"/>
          <c:showPercent val="0"/>
          <c:showBubbleSize val="0"/>
        </c:dLbls>
        <c:marker val="1"/>
        <c:smooth val="0"/>
        <c:axId val="599019776"/>
        <c:axId val="599016248"/>
      </c:lineChart>
      <c:catAx>
        <c:axId val="599019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016248"/>
        <c:crosses val="autoZero"/>
        <c:auto val="1"/>
        <c:lblAlgn val="ctr"/>
        <c:lblOffset val="100"/>
        <c:noMultiLvlLbl val="0"/>
      </c:catAx>
      <c:valAx>
        <c:axId val="599016248"/>
        <c:scaling>
          <c:orientation val="minMax"/>
        </c:scaling>
        <c:delete val="0"/>
        <c:axPos val="l"/>
        <c:majorGridlines>
          <c:spPr>
            <a:ln w="9525" cap="sq" cmpd="sng" algn="ctr">
              <a:solidFill>
                <a:schemeClr val="tx1">
                  <a:lumMod val="15000"/>
                  <a:lumOff val="85000"/>
                </a:schemeClr>
              </a:solidFill>
              <a:beve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019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1"/>
          <c:tx>
            <c:strRef>
              <c:f>Sheet1!$C$1</c:f>
              <c:strCache>
                <c:ptCount val="1"/>
                <c:pt idx="0">
                  <c:v>Permanent Supportive Housing Beds</c:v>
                </c:pt>
              </c:strCache>
            </c:strRef>
          </c:tx>
          <c:spPr>
            <a:solidFill>
              <a:schemeClr val="accent1"/>
            </a:solidFill>
            <a:ln>
              <a:solidFill>
                <a:schemeClr val="tx1"/>
              </a:solidFill>
            </a:ln>
            <a:effectLst/>
          </c:spPr>
          <c:invertIfNegative val="0"/>
          <c:dLbls>
            <c:dLbl>
              <c:idx val="0"/>
              <c:layout>
                <c:manualLayout>
                  <c:x val="-1.2626262626262627E-3"/>
                  <c:y val="-0.114082009244685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F0F-4954-A290-F40005E658E3}"/>
                </c:ext>
              </c:extLst>
            </c:dLbl>
            <c:dLbl>
              <c:idx val="1"/>
              <c:layout>
                <c:manualLayout>
                  <c:x val="0"/>
                  <c:y val="-5.98930548534596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F0F-4954-A290-F40005E658E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numCache>
            </c:numRef>
          </c:cat>
          <c:val>
            <c:numRef>
              <c:f>Sheet1!$C$2:$C$6</c:f>
              <c:numCache>
                <c:formatCode>General</c:formatCode>
                <c:ptCount val="5"/>
                <c:pt idx="0">
                  <c:v>506</c:v>
                </c:pt>
                <c:pt idx="1">
                  <c:v>497</c:v>
                </c:pt>
                <c:pt idx="2">
                  <c:v>492</c:v>
                </c:pt>
                <c:pt idx="3">
                  <c:v>502</c:v>
                </c:pt>
                <c:pt idx="4">
                  <c:v>502</c:v>
                </c:pt>
              </c:numCache>
            </c:numRef>
          </c:val>
          <c:extLst>
            <c:ext xmlns:c16="http://schemas.microsoft.com/office/drawing/2014/chart" uri="{C3380CC4-5D6E-409C-BE32-E72D297353CC}">
              <c16:uniqueId val="{00000000-2C83-4DD2-9E18-D48CD91E9261}"/>
            </c:ext>
          </c:extLst>
        </c:ser>
        <c:ser>
          <c:idx val="2"/>
          <c:order val="2"/>
          <c:tx>
            <c:strRef>
              <c:f>Sheet1!$D$1</c:f>
              <c:strCache>
                <c:ptCount val="1"/>
                <c:pt idx="0">
                  <c:v>Other Permanent Housing Beds</c:v>
                </c:pt>
              </c:strCache>
            </c:strRef>
          </c:tx>
          <c:spPr>
            <a:solidFill>
              <a:schemeClr val="bg1">
                <a:lumMod val="75000"/>
              </a:schemeClr>
            </a:solidFill>
            <a:ln>
              <a:solidFill>
                <a:schemeClr val="tx1"/>
              </a:solidFill>
            </a:ln>
            <a:effectLst/>
          </c:spPr>
          <c:invertIfNegative val="0"/>
          <c:dPt>
            <c:idx val="0"/>
            <c:invertIfNegative val="0"/>
            <c:bubble3D val="0"/>
            <c:spPr>
              <a:solidFill>
                <a:schemeClr val="bg1">
                  <a:lumMod val="65000"/>
                </a:schemeClr>
              </a:solidFill>
              <a:ln>
                <a:solidFill>
                  <a:schemeClr val="tx1"/>
                </a:solidFill>
              </a:ln>
              <a:effectLst/>
            </c:spPr>
            <c:extLst>
              <c:ext xmlns:c16="http://schemas.microsoft.com/office/drawing/2014/chart" uri="{C3380CC4-5D6E-409C-BE32-E72D297353CC}">
                <c16:uniqueId val="{00000006-DFCE-4DCD-92A3-E84A43DA6973}"/>
              </c:ext>
            </c:extLst>
          </c:dPt>
          <c:dLbls>
            <c:dLbl>
              <c:idx val="0"/>
              <c:layout>
                <c:manualLayout>
                  <c:x val="6.313131313131313E-3"/>
                  <c:y val="3.42246027734055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FCE-4DCD-92A3-E84A43DA697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numCache>
            </c:numRef>
          </c:cat>
          <c:val>
            <c:numRef>
              <c:f>Sheet1!$D$2:$D$6</c:f>
              <c:numCache>
                <c:formatCode>General</c:formatCode>
                <c:ptCount val="5"/>
                <c:pt idx="0">
                  <c:v>191</c:v>
                </c:pt>
                <c:pt idx="1">
                  <c:v>187</c:v>
                </c:pt>
                <c:pt idx="2">
                  <c:v>175</c:v>
                </c:pt>
                <c:pt idx="3">
                  <c:v>205</c:v>
                </c:pt>
                <c:pt idx="4">
                  <c:v>276</c:v>
                </c:pt>
              </c:numCache>
            </c:numRef>
          </c:val>
          <c:extLst>
            <c:ext xmlns:c16="http://schemas.microsoft.com/office/drawing/2014/chart" uri="{C3380CC4-5D6E-409C-BE32-E72D297353CC}">
              <c16:uniqueId val="{00000008-2C83-4DD2-9E18-D48CD91E9261}"/>
            </c:ext>
          </c:extLst>
        </c:ser>
        <c:dLbls>
          <c:showLegendKey val="0"/>
          <c:showVal val="0"/>
          <c:showCatName val="0"/>
          <c:showSerName val="0"/>
          <c:showPercent val="0"/>
          <c:showBubbleSize val="0"/>
        </c:dLbls>
        <c:gapWidth val="150"/>
        <c:overlap val="100"/>
        <c:axId val="599020168"/>
        <c:axId val="599022128"/>
      </c:barChart>
      <c:lineChart>
        <c:grouping val="standard"/>
        <c:varyColors val="0"/>
        <c:ser>
          <c:idx val="0"/>
          <c:order val="0"/>
          <c:tx>
            <c:strRef>
              <c:f>Sheet1!$B$1</c:f>
              <c:strCache>
                <c:ptCount val="1"/>
                <c:pt idx="0">
                  <c:v>Chronic Beds</c:v>
                </c:pt>
              </c:strCache>
            </c:strRef>
          </c:tx>
          <c:spPr>
            <a:ln w="28575" cap="sq">
              <a:solidFill>
                <a:srgbClr val="C00000"/>
              </a:solidFill>
              <a:miter lim="800000"/>
              <a:headEnd type="none"/>
              <a:tailEnd type="none"/>
            </a:ln>
            <a:effectLst/>
          </c:spPr>
          <c:marker>
            <c:symbol val="circle"/>
            <c:size val="5"/>
            <c:spPr>
              <a:solidFill>
                <a:srgbClr val="C00000"/>
              </a:solidFill>
              <a:ln w="22225" cap="sq">
                <a:solidFill>
                  <a:srgbClr val="C00000"/>
                </a:solidFill>
                <a:miter lim="800000"/>
                <a:headEnd type="none"/>
                <a:tailEnd type="none"/>
              </a:ln>
              <a:effectLst/>
            </c:spPr>
          </c:marker>
          <c:cat>
            <c:numRef>
              <c:f>Sheet1!$A$2:$A$6</c:f>
              <c:numCache>
                <c:formatCode>General</c:formatCode>
                <c:ptCount val="5"/>
                <c:pt idx="0">
                  <c:v>2019</c:v>
                </c:pt>
                <c:pt idx="1">
                  <c:v>2020</c:v>
                </c:pt>
                <c:pt idx="2">
                  <c:v>2021</c:v>
                </c:pt>
                <c:pt idx="3">
                  <c:v>2022</c:v>
                </c:pt>
              </c:numCache>
            </c:numRef>
          </c:cat>
          <c:val>
            <c:numRef>
              <c:f>Sheet1!$B$2:$B$6</c:f>
              <c:numCache>
                <c:formatCode>General</c:formatCode>
                <c:ptCount val="5"/>
              </c:numCache>
            </c:numRef>
          </c:val>
          <c:smooth val="0"/>
          <c:extLst>
            <c:ext xmlns:c16="http://schemas.microsoft.com/office/drawing/2014/chart" uri="{C3380CC4-5D6E-409C-BE32-E72D297353CC}">
              <c16:uniqueId val="{00000001-2C83-4DD2-9E18-D48CD91E9261}"/>
            </c:ext>
          </c:extLst>
        </c:ser>
        <c:ser>
          <c:idx val="3"/>
          <c:order val="3"/>
          <c:tx>
            <c:strRef>
              <c:f>Sheet1!$E$1</c:f>
              <c:strCache>
                <c:ptCount val="1"/>
                <c:pt idx="0">
                  <c:v>PIT Counts Clients</c:v>
                </c:pt>
              </c:strCache>
            </c:strRef>
          </c:tx>
          <c:spPr>
            <a:ln w="28575" cap="rnd">
              <a:solidFill>
                <a:schemeClr val="tx1">
                  <a:lumMod val="65000"/>
                  <a:lumOff val="35000"/>
                </a:schemeClr>
              </a:solidFill>
              <a:round/>
            </a:ln>
            <a:effectLst/>
          </c:spPr>
          <c:marker>
            <c:symbol val="circle"/>
            <c:size val="5"/>
            <c:spPr>
              <a:solidFill>
                <a:schemeClr val="tx1"/>
              </a:solidFill>
              <a:ln w="28575" cap="sq">
                <a:solidFill>
                  <a:schemeClr val="tx1"/>
                </a:solidFill>
              </a:ln>
              <a:effectLst/>
            </c:spPr>
          </c:marker>
          <c:dLbls>
            <c:dLbl>
              <c:idx val="0"/>
              <c:layout>
                <c:manualLayout>
                  <c:x val="4.1666666666666664E-2"/>
                  <c:y val="-0.114082009244685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A8F-4DF7-90DC-2E4573056104}"/>
                </c:ext>
              </c:extLst>
            </c:dLbl>
            <c:dLbl>
              <c:idx val="1"/>
              <c:layout>
                <c:manualLayout>
                  <c:x val="2.5252525252525252E-2"/>
                  <c:y val="-9.4117657626865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A8F-4DF7-90DC-2E4573056104}"/>
                </c:ext>
              </c:extLst>
            </c:dLbl>
            <c:dLbl>
              <c:idx val="2"/>
              <c:layout>
                <c:manualLayout>
                  <c:x val="-3.787878787878788E-3"/>
                  <c:y val="-6.84492055468109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A8F-4DF7-90DC-2E4573056104}"/>
                </c:ext>
              </c:extLst>
            </c:dLbl>
            <c:dLbl>
              <c:idx val="3"/>
              <c:layout>
                <c:manualLayout>
                  <c:x val="1.0101010101010102E-2"/>
                  <c:y val="-7.98574064712795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A8F-4DF7-90DC-2E4573056104}"/>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numCache>
            </c:numRef>
          </c:cat>
          <c:val>
            <c:numRef>
              <c:f>Sheet1!$E$2:$E$6</c:f>
              <c:numCache>
                <c:formatCode>General</c:formatCode>
                <c:ptCount val="5"/>
                <c:pt idx="0">
                  <c:v>651</c:v>
                </c:pt>
                <c:pt idx="1">
                  <c:v>680</c:v>
                </c:pt>
                <c:pt idx="2">
                  <c:v>627</c:v>
                </c:pt>
                <c:pt idx="3">
                  <c:v>684</c:v>
                </c:pt>
                <c:pt idx="4">
                  <c:v>736</c:v>
                </c:pt>
              </c:numCache>
            </c:numRef>
          </c:val>
          <c:smooth val="0"/>
          <c:extLst>
            <c:ext xmlns:c16="http://schemas.microsoft.com/office/drawing/2014/chart" uri="{C3380CC4-5D6E-409C-BE32-E72D297353CC}">
              <c16:uniqueId val="{00000009-2518-47A6-AF96-41069597A9E6}"/>
            </c:ext>
          </c:extLst>
        </c:ser>
        <c:dLbls>
          <c:showLegendKey val="0"/>
          <c:showVal val="0"/>
          <c:showCatName val="0"/>
          <c:showSerName val="0"/>
          <c:showPercent val="0"/>
          <c:showBubbleSize val="0"/>
        </c:dLbls>
        <c:marker val="1"/>
        <c:smooth val="0"/>
        <c:axId val="599020168"/>
        <c:axId val="599022128"/>
      </c:lineChart>
      <c:catAx>
        <c:axId val="599020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022128"/>
        <c:crosses val="autoZero"/>
        <c:auto val="1"/>
        <c:lblAlgn val="ctr"/>
        <c:lblOffset val="100"/>
        <c:noMultiLvlLbl val="0"/>
      </c:catAx>
      <c:valAx>
        <c:axId val="599022128"/>
        <c:scaling>
          <c:orientation val="minMax"/>
          <c:min val="0"/>
        </c:scaling>
        <c:delete val="0"/>
        <c:axPos val="l"/>
        <c:majorGridlines>
          <c:spPr>
            <a:ln w="9525" cap="sq" cmpd="sng" algn="ctr">
              <a:solidFill>
                <a:schemeClr val="tx1">
                  <a:lumMod val="15000"/>
                  <a:lumOff val="85000"/>
                </a:schemeClr>
              </a:solidFill>
              <a:beve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020168"/>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001948620058854E-2"/>
          <c:y val="3.4601169018852691E-2"/>
          <c:w val="0.93010916249105224"/>
          <c:h val="0.78224339230238349"/>
        </c:manualLayout>
      </c:layout>
      <c:barChart>
        <c:barDir val="col"/>
        <c:grouping val="clustered"/>
        <c:varyColors val="0"/>
        <c:ser>
          <c:idx val="0"/>
          <c:order val="0"/>
          <c:tx>
            <c:strRef>
              <c:f>Sheet1!$B$1</c:f>
              <c:strCache>
                <c:ptCount val="1"/>
                <c:pt idx="0">
                  <c:v>Emergency Shelter (ES)</c:v>
                </c:pt>
              </c:strCache>
            </c:strRef>
          </c:tx>
          <c:spPr>
            <a:solidFill>
              <a:srgbClr val="00B0F0"/>
            </a:solidFill>
            <a:ln>
              <a:solidFill>
                <a:schemeClr val="tx1"/>
              </a:solidFill>
            </a:ln>
            <a:effectLst/>
            <a:sp3d>
              <a:contourClr>
                <a:schemeClr val="tx1"/>
              </a:contourClr>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0.94</c:v>
                </c:pt>
                <c:pt idx="1">
                  <c:v>0.86</c:v>
                </c:pt>
                <c:pt idx="2">
                  <c:v>0.82</c:v>
                </c:pt>
                <c:pt idx="3">
                  <c:v>0.95</c:v>
                </c:pt>
                <c:pt idx="4">
                  <c:v>0.86</c:v>
                </c:pt>
              </c:numCache>
            </c:numRef>
          </c:val>
          <c:extLst>
            <c:ext xmlns:c16="http://schemas.microsoft.com/office/drawing/2014/chart" uri="{C3380CC4-5D6E-409C-BE32-E72D297353CC}">
              <c16:uniqueId val="{00000006-582E-4D2A-A02F-BBBC2151CA69}"/>
            </c:ext>
          </c:extLst>
        </c:ser>
        <c:ser>
          <c:idx val="1"/>
          <c:order val="1"/>
          <c:tx>
            <c:strRef>
              <c:f>Sheet1!$C$1</c:f>
              <c:strCache>
                <c:ptCount val="1"/>
                <c:pt idx="0">
                  <c:v>Transitional Housing (TH)</c:v>
                </c:pt>
              </c:strCache>
            </c:strRef>
          </c:tx>
          <c:spPr>
            <a:solidFill>
              <a:schemeClr val="accent1">
                <a:lumMod val="20000"/>
                <a:lumOff val="80000"/>
              </a:schemeClr>
            </a:solidFill>
            <a:ln>
              <a:solidFill>
                <a:schemeClr val="tx1"/>
              </a:solidFill>
            </a:ln>
            <a:effectLst/>
            <a:sp3d>
              <a:contourClr>
                <a:schemeClr val="tx1"/>
              </a:contourClr>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Sheet1!$C$2:$C$6</c:f>
              <c:numCache>
                <c:formatCode>General</c:formatCode>
                <c:ptCount val="5"/>
                <c:pt idx="0">
                  <c:v>0.84</c:v>
                </c:pt>
                <c:pt idx="1">
                  <c:v>0.7</c:v>
                </c:pt>
                <c:pt idx="2">
                  <c:v>0.51</c:v>
                </c:pt>
                <c:pt idx="3">
                  <c:v>0.59499999999999997</c:v>
                </c:pt>
                <c:pt idx="4">
                  <c:v>0.72</c:v>
                </c:pt>
              </c:numCache>
            </c:numRef>
          </c:val>
          <c:extLst>
            <c:ext xmlns:c16="http://schemas.microsoft.com/office/drawing/2014/chart" uri="{C3380CC4-5D6E-409C-BE32-E72D297353CC}">
              <c16:uniqueId val="{0000000D-582E-4D2A-A02F-BBBC2151CA69}"/>
            </c:ext>
          </c:extLst>
        </c:ser>
        <c:ser>
          <c:idx val="2"/>
          <c:order val="2"/>
          <c:tx>
            <c:strRef>
              <c:f>Sheet1!$D$1</c:f>
              <c:strCache>
                <c:ptCount val="1"/>
                <c:pt idx="0">
                  <c:v>Permanent Supportive Housing (PSH)</c:v>
                </c:pt>
              </c:strCache>
            </c:strRef>
          </c:tx>
          <c:spPr>
            <a:solidFill>
              <a:schemeClr val="accent1"/>
            </a:solidFill>
            <a:ln>
              <a:solidFill>
                <a:schemeClr val="tx1"/>
              </a:solidFill>
            </a:ln>
            <a:effectLst/>
            <a:sp3d>
              <a:contourClr>
                <a:schemeClr val="tx1"/>
              </a:contourClr>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Sheet1!$D$2:$D$6</c:f>
              <c:numCache>
                <c:formatCode>General</c:formatCode>
                <c:ptCount val="5"/>
                <c:pt idx="0">
                  <c:v>0.96</c:v>
                </c:pt>
                <c:pt idx="1">
                  <c:v>0.99</c:v>
                </c:pt>
                <c:pt idx="2">
                  <c:v>0.93</c:v>
                </c:pt>
                <c:pt idx="3">
                  <c:v>0.96599999999999997</c:v>
                </c:pt>
                <c:pt idx="4">
                  <c:v>0.96599999999999997</c:v>
                </c:pt>
              </c:numCache>
            </c:numRef>
          </c:val>
          <c:extLst>
            <c:ext xmlns:c16="http://schemas.microsoft.com/office/drawing/2014/chart" uri="{C3380CC4-5D6E-409C-BE32-E72D297353CC}">
              <c16:uniqueId val="{00000014-582E-4D2A-A02F-BBBC2151CA69}"/>
            </c:ext>
          </c:extLst>
        </c:ser>
        <c:ser>
          <c:idx val="3"/>
          <c:order val="3"/>
          <c:tx>
            <c:strRef>
              <c:f>Sheet1!$E$1</c:f>
              <c:strCache>
                <c:ptCount val="1"/>
                <c:pt idx="0">
                  <c:v>Other Permanent Housing (OPH)</c:v>
                </c:pt>
              </c:strCache>
            </c:strRef>
          </c:tx>
          <c:spPr>
            <a:solidFill>
              <a:schemeClr val="bg1">
                <a:lumMod val="75000"/>
              </a:schemeClr>
            </a:solidFill>
            <a:ln>
              <a:solidFill>
                <a:schemeClr val="tx1"/>
              </a:solidFill>
            </a:ln>
            <a:effectLst/>
          </c:spPr>
          <c:invertIfNegative val="0"/>
          <c:dPt>
            <c:idx val="0"/>
            <c:invertIfNegative val="0"/>
            <c:bubble3D val="0"/>
            <c:spPr>
              <a:solidFill>
                <a:schemeClr val="bg1">
                  <a:lumMod val="65000"/>
                </a:schemeClr>
              </a:solidFill>
              <a:ln>
                <a:solidFill>
                  <a:schemeClr val="tx1"/>
                </a:solidFill>
              </a:ln>
              <a:effectLst/>
            </c:spPr>
            <c:extLst>
              <c:ext xmlns:c16="http://schemas.microsoft.com/office/drawing/2014/chart" uri="{C3380CC4-5D6E-409C-BE32-E72D297353CC}">
                <c16:uniqueId val="{00000001-99BB-45B8-B664-598927B40DD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Sheet1!$E$2:$E$6</c:f>
              <c:numCache>
                <c:formatCode>General</c:formatCode>
                <c:ptCount val="5"/>
                <c:pt idx="0">
                  <c:v>0.87</c:v>
                </c:pt>
                <c:pt idx="1">
                  <c:v>0.98</c:v>
                </c:pt>
                <c:pt idx="2">
                  <c:v>0.97</c:v>
                </c:pt>
                <c:pt idx="3">
                  <c:v>0.97</c:v>
                </c:pt>
                <c:pt idx="4">
                  <c:v>0.91</c:v>
                </c:pt>
              </c:numCache>
            </c:numRef>
          </c:val>
          <c:extLst>
            <c:ext xmlns:c16="http://schemas.microsoft.com/office/drawing/2014/chart" uri="{C3380CC4-5D6E-409C-BE32-E72D297353CC}">
              <c16:uniqueId val="{00000000-396D-46C8-A90A-0F8206CA4615}"/>
            </c:ext>
          </c:extLst>
        </c:ser>
        <c:ser>
          <c:idx val="4"/>
          <c:order val="4"/>
          <c:tx>
            <c:strRef>
              <c:f>Sheet1!$F$1</c:f>
              <c:strCache>
                <c:ptCount val="1"/>
                <c:pt idx="0">
                  <c:v>Safe Haven (SH)</c:v>
                </c:pt>
              </c:strCache>
            </c:strRef>
          </c:tx>
          <c:spPr>
            <a:solidFill>
              <a:schemeClr val="accent1">
                <a:lumMod val="50000"/>
              </a:schemeClr>
            </a:solidFill>
            <a:ln>
              <a:solidFill>
                <a:schemeClr val="tx1"/>
              </a:solid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Sheet1!$F$2:$F$6</c:f>
              <c:numCache>
                <c:formatCode>General</c:formatCode>
                <c:ptCount val="5"/>
                <c:pt idx="0">
                  <c:v>1</c:v>
                </c:pt>
                <c:pt idx="1">
                  <c:v>1</c:v>
                </c:pt>
                <c:pt idx="2">
                  <c:v>0.87</c:v>
                </c:pt>
                <c:pt idx="3">
                  <c:v>0.8</c:v>
                </c:pt>
                <c:pt idx="4">
                  <c:v>0.8</c:v>
                </c:pt>
              </c:numCache>
            </c:numRef>
          </c:val>
          <c:extLst>
            <c:ext xmlns:c16="http://schemas.microsoft.com/office/drawing/2014/chart" uri="{C3380CC4-5D6E-409C-BE32-E72D297353CC}">
              <c16:uniqueId val="{00000002-396D-46C8-A90A-0F8206CA4615}"/>
            </c:ext>
          </c:extLst>
        </c:ser>
        <c:dLbls>
          <c:showLegendKey val="0"/>
          <c:showVal val="0"/>
          <c:showCatName val="0"/>
          <c:showSerName val="0"/>
          <c:showPercent val="0"/>
          <c:showBubbleSize val="0"/>
        </c:dLbls>
        <c:gapWidth val="150"/>
        <c:axId val="599015856"/>
        <c:axId val="599016640"/>
      </c:barChart>
      <c:catAx>
        <c:axId val="5990158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016640"/>
        <c:crosses val="autoZero"/>
        <c:auto val="1"/>
        <c:lblAlgn val="ctr"/>
        <c:lblOffset val="100"/>
        <c:noMultiLvlLbl val="0"/>
      </c:catAx>
      <c:valAx>
        <c:axId val="59901664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015856"/>
        <c:crosses val="autoZero"/>
        <c:crossBetween val="between"/>
      </c:valAx>
      <c:spPr>
        <a:noFill/>
        <a:ln>
          <a:noFill/>
        </a:ln>
        <a:effectLst/>
      </c:spPr>
    </c:plotArea>
    <c:legend>
      <c:legendPos val="b"/>
      <c:layout>
        <c:manualLayout>
          <c:xMode val="edge"/>
          <c:yMode val="edge"/>
          <c:x val="1.4601303069956086E-2"/>
          <c:y val="0.87225903959249296"/>
          <c:w val="0.97426002147458846"/>
          <c:h val="0.1108692537945287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600" b="1" dirty="0"/>
              <a:t>Winter</a:t>
            </a:r>
            <a:r>
              <a:rPr lang="en-US" sz="1600" b="1" baseline="0" dirty="0"/>
              <a:t> Unsheltered Total 2013 - 2023</a:t>
            </a:r>
            <a:endParaRPr lang="en-US" sz="16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39393580196986E-2"/>
          <c:y val="8.4187462694604157E-2"/>
          <c:w val="0.94530612316047413"/>
          <c:h val="0.86066189027322804"/>
        </c:manualLayout>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Sheet1!$B$7:$B$17</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Sheet1!$C$7:$C$17</c:f>
            </c:numRef>
          </c:val>
          <c:smooth val="0"/>
          <c:extLst>
            <c:ext xmlns:c16="http://schemas.microsoft.com/office/drawing/2014/chart" uri="{C3380CC4-5D6E-409C-BE32-E72D297353CC}">
              <c16:uniqueId val="{00000000-B724-4685-BF8B-B2747A8E09F5}"/>
            </c:ext>
          </c:extLst>
        </c:ser>
        <c:ser>
          <c:idx val="1"/>
          <c:order val="1"/>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Sheet1!$B$7:$B$17</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cat>
          <c:val>
            <c:numRef>
              <c:f>Sheet1!$D$7:$D$17</c:f>
              <c:numCache>
                <c:formatCode>General</c:formatCode>
                <c:ptCount val="11"/>
                <c:pt idx="0">
                  <c:v>61</c:v>
                </c:pt>
                <c:pt idx="1">
                  <c:v>102</c:v>
                </c:pt>
                <c:pt idx="2">
                  <c:v>93</c:v>
                </c:pt>
                <c:pt idx="3">
                  <c:v>69</c:v>
                </c:pt>
                <c:pt idx="4">
                  <c:v>52</c:v>
                </c:pt>
                <c:pt idx="5">
                  <c:v>107</c:v>
                </c:pt>
                <c:pt idx="6">
                  <c:v>92</c:v>
                </c:pt>
                <c:pt idx="7">
                  <c:v>130</c:v>
                </c:pt>
                <c:pt idx="8">
                  <c:v>118</c:v>
                </c:pt>
                <c:pt idx="9">
                  <c:v>94</c:v>
                </c:pt>
                <c:pt idx="10">
                  <c:v>129</c:v>
                </c:pt>
              </c:numCache>
            </c:numRef>
          </c:val>
          <c:smooth val="0"/>
          <c:extLst>
            <c:ext xmlns:c16="http://schemas.microsoft.com/office/drawing/2014/chart" uri="{C3380CC4-5D6E-409C-BE32-E72D297353CC}">
              <c16:uniqueId val="{00000001-B724-4685-BF8B-B2747A8E09F5}"/>
            </c:ext>
          </c:extLst>
        </c:ser>
        <c:dLbls>
          <c:dLblPos val="t"/>
          <c:showLegendKey val="0"/>
          <c:showVal val="1"/>
          <c:showCatName val="0"/>
          <c:showSerName val="0"/>
          <c:showPercent val="0"/>
          <c:showBubbleSize val="0"/>
        </c:dLbls>
        <c:smooth val="0"/>
        <c:axId val="1705451039"/>
        <c:axId val="1935896111"/>
      </c:lineChart>
      <c:catAx>
        <c:axId val="170545103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5896111"/>
        <c:crosses val="autoZero"/>
        <c:auto val="1"/>
        <c:lblAlgn val="ctr"/>
        <c:lblOffset val="100"/>
        <c:noMultiLvlLbl val="0"/>
      </c:catAx>
      <c:valAx>
        <c:axId val="1935896111"/>
        <c:scaling>
          <c:orientation val="minMax"/>
          <c:max val="16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54510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33310402863444"/>
          <c:y val="0.12608978688612005"/>
          <c:w val="0.50457299997945304"/>
          <c:h val="0.84569350882494077"/>
        </c:manualLayout>
      </c:layout>
      <c:pieChart>
        <c:varyColors val="1"/>
        <c:ser>
          <c:idx val="0"/>
          <c:order val="0"/>
          <c:tx>
            <c:strRef>
              <c:f>Sheet1!$B$1</c:f>
              <c:strCache>
                <c:ptCount val="1"/>
                <c:pt idx="0">
                  <c:v>Column1</c:v>
                </c:pt>
              </c:strCache>
            </c:strRef>
          </c:tx>
          <c:spPr>
            <a:ln w="6350">
              <a:solidFill>
                <a:schemeClr val="tx1"/>
              </a:solidFill>
            </a:ln>
          </c:spPr>
          <c:dPt>
            <c:idx val="0"/>
            <c:bubble3D val="0"/>
            <c:spPr>
              <a:solidFill>
                <a:schemeClr val="accent1">
                  <a:lumMod val="20000"/>
                  <a:lumOff val="80000"/>
                </a:schemeClr>
              </a:solidFill>
              <a:ln w="6350">
                <a:solidFill>
                  <a:schemeClr val="tx1"/>
                </a:solidFill>
              </a:ln>
              <a:effectLst/>
            </c:spPr>
            <c:extLst>
              <c:ext xmlns:c16="http://schemas.microsoft.com/office/drawing/2014/chart" uri="{C3380CC4-5D6E-409C-BE32-E72D297353CC}">
                <c16:uniqueId val="{00000001-D110-41F9-9E98-13FFECF7006E}"/>
              </c:ext>
            </c:extLst>
          </c:dPt>
          <c:dPt>
            <c:idx val="1"/>
            <c:bubble3D val="0"/>
            <c:spPr>
              <a:solidFill>
                <a:srgbClr val="7030A0"/>
              </a:solidFill>
              <a:ln w="6350">
                <a:solidFill>
                  <a:schemeClr val="tx1"/>
                </a:solidFill>
              </a:ln>
              <a:effectLst/>
            </c:spPr>
            <c:extLst>
              <c:ext xmlns:c16="http://schemas.microsoft.com/office/drawing/2014/chart" uri="{C3380CC4-5D6E-409C-BE32-E72D297353CC}">
                <c16:uniqueId val="{00000003-D110-41F9-9E98-13FFECF7006E}"/>
              </c:ext>
            </c:extLst>
          </c:dPt>
          <c:dPt>
            <c:idx val="2"/>
            <c:bubble3D val="0"/>
            <c:spPr>
              <a:solidFill>
                <a:schemeClr val="bg2">
                  <a:lumMod val="75000"/>
                </a:schemeClr>
              </a:solidFill>
              <a:ln w="6350">
                <a:solidFill>
                  <a:schemeClr val="tx1"/>
                </a:solidFill>
              </a:ln>
              <a:effectLst/>
            </c:spPr>
            <c:extLst>
              <c:ext xmlns:c16="http://schemas.microsoft.com/office/drawing/2014/chart" uri="{C3380CC4-5D6E-409C-BE32-E72D297353CC}">
                <c16:uniqueId val="{00000005-D110-41F9-9E98-13FFECF7006E}"/>
              </c:ext>
            </c:extLst>
          </c:dPt>
          <c:dPt>
            <c:idx val="3"/>
            <c:bubble3D val="0"/>
            <c:spPr>
              <a:solidFill>
                <a:schemeClr val="accent4"/>
              </a:solidFill>
              <a:ln w="6350">
                <a:solidFill>
                  <a:schemeClr val="tx1"/>
                </a:solidFill>
              </a:ln>
              <a:effectLst/>
            </c:spPr>
            <c:extLst>
              <c:ext xmlns:c16="http://schemas.microsoft.com/office/drawing/2014/chart" uri="{C3380CC4-5D6E-409C-BE32-E72D297353CC}">
                <c16:uniqueId val="{0000000E-D110-41F9-9E98-13FFECF7006E}"/>
              </c:ext>
            </c:extLst>
          </c:dPt>
          <c:dPt>
            <c:idx val="4"/>
            <c:bubble3D val="0"/>
            <c:spPr>
              <a:solidFill>
                <a:schemeClr val="accent5"/>
              </a:solidFill>
              <a:ln w="6350">
                <a:solidFill>
                  <a:schemeClr val="tx1"/>
                </a:solidFill>
              </a:ln>
              <a:effectLst/>
            </c:spPr>
            <c:extLst>
              <c:ext xmlns:c16="http://schemas.microsoft.com/office/drawing/2014/chart" uri="{C3380CC4-5D6E-409C-BE32-E72D297353CC}">
                <c16:uniqueId val="{0000000F-D110-41F9-9E98-13FFECF7006E}"/>
              </c:ext>
            </c:extLst>
          </c:dPt>
          <c:dPt>
            <c:idx val="5"/>
            <c:bubble3D val="0"/>
            <c:spPr>
              <a:solidFill>
                <a:srgbClr val="00B0F0"/>
              </a:solidFill>
              <a:ln w="6350">
                <a:solidFill>
                  <a:schemeClr val="tx1"/>
                </a:solidFill>
              </a:ln>
              <a:effectLst/>
            </c:spPr>
            <c:extLst>
              <c:ext xmlns:c16="http://schemas.microsoft.com/office/drawing/2014/chart" uri="{C3380CC4-5D6E-409C-BE32-E72D297353CC}">
                <c16:uniqueId val="{0000000B-91DE-41F2-B06A-0BE1271A5A2E}"/>
              </c:ext>
            </c:extLst>
          </c:dPt>
          <c:dPt>
            <c:idx val="6"/>
            <c:bubble3D val="0"/>
            <c:spPr>
              <a:solidFill>
                <a:srgbClr val="002060"/>
              </a:solidFill>
              <a:ln w="6350">
                <a:solidFill>
                  <a:schemeClr val="tx1"/>
                </a:solidFill>
              </a:ln>
              <a:effectLst/>
            </c:spPr>
            <c:extLst>
              <c:ext xmlns:c16="http://schemas.microsoft.com/office/drawing/2014/chart" uri="{C3380CC4-5D6E-409C-BE32-E72D297353CC}">
                <c16:uniqueId val="{00000000-74FF-4C65-8512-D29C4418D4E5}"/>
              </c:ext>
            </c:extLst>
          </c:dPt>
          <c:dLbls>
            <c:dLbl>
              <c:idx val="0"/>
              <c:layout>
                <c:manualLayout>
                  <c:x val="3.8090118496452642E-2"/>
                  <c:y val="1.0699018858534227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110-41F9-9E98-13FFECF7006E}"/>
                </c:ext>
              </c:extLst>
            </c:dLbl>
            <c:dLbl>
              <c:idx val="1"/>
              <c:layout>
                <c:manualLayout>
                  <c:x val="-4.2028251722066208E-2"/>
                  <c:y val="-2.828158049092626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110-41F9-9E98-13FFECF7006E}"/>
                </c:ext>
              </c:extLst>
            </c:dLbl>
            <c:dLbl>
              <c:idx val="2"/>
              <c:layout>
                <c:manualLayout>
                  <c:x val="-4.9566685360165647E-2"/>
                  <c:y val="-1.694735251772984E-2"/>
                </c:manualLayout>
              </c:layout>
              <c:numFmt formatCode="0.00%" sourceLinked="0"/>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9.8191015458522865E-2"/>
                      <c:h val="5.9509029345372458E-2"/>
                    </c:manualLayout>
                  </c15:layout>
                </c:ext>
                <c:ext xmlns:c16="http://schemas.microsoft.com/office/drawing/2014/chart" uri="{C3380CC4-5D6E-409C-BE32-E72D297353CC}">
                  <c16:uniqueId val="{00000005-D110-41F9-9E98-13FFECF7006E}"/>
                </c:ext>
              </c:extLst>
            </c:dLbl>
            <c:dLbl>
              <c:idx val="5"/>
              <c:layout>
                <c:manualLayout>
                  <c:x val="-5.0187340886185237E-4"/>
                  <c:y val="-5.156147242317057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91DE-41F2-B06A-0BE1271A5A2E}"/>
                </c:ext>
              </c:extLst>
            </c:dLbl>
            <c:dLbl>
              <c:idx val="6"/>
              <c:layout>
                <c:manualLayout>
                  <c:x val="1.6404201525334523E-3"/>
                  <c:y val="-1.3905280745098737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74FF-4C65-8512-D29C4418D4E5}"/>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Polk County</c:v>
                </c:pt>
                <c:pt idx="1">
                  <c:v>Other counties in Iowa</c:v>
                </c:pt>
                <c:pt idx="2">
                  <c:v>Other States</c:v>
                </c:pt>
              </c:strCache>
            </c:strRef>
          </c:cat>
          <c:val>
            <c:numRef>
              <c:f>Sheet1!$B$2:$B$4</c:f>
              <c:numCache>
                <c:formatCode>General</c:formatCode>
                <c:ptCount val="3"/>
                <c:pt idx="0">
                  <c:v>73</c:v>
                </c:pt>
                <c:pt idx="1">
                  <c:v>14</c:v>
                </c:pt>
                <c:pt idx="2">
                  <c:v>5</c:v>
                </c:pt>
              </c:numCache>
            </c:numRef>
          </c:val>
          <c:extLst>
            <c:ext xmlns:c16="http://schemas.microsoft.com/office/drawing/2014/chart" uri="{C3380CC4-5D6E-409C-BE32-E72D297353CC}">
              <c16:uniqueId val="{00000006-D110-41F9-9E98-13FFECF7006E}"/>
            </c:ext>
          </c:extLst>
        </c:ser>
        <c:dLbls>
          <c:showLegendKey val="0"/>
          <c:showVal val="0"/>
          <c:showCatName val="0"/>
          <c:showSerName val="0"/>
          <c:showPercent val="0"/>
          <c:showBubbleSize val="0"/>
          <c:showLeaderLines val="1"/>
        </c:dLbls>
        <c:firstSliceAng val="0"/>
      </c:pieChart>
      <c:spPr>
        <a:noFill/>
        <a:ln>
          <a:noFill/>
        </a:ln>
        <a:effectLst/>
      </c:spPr>
    </c:plotArea>
    <c:legend>
      <c:legendPos val="tr"/>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70745240688069078"/>
          <c:y val="9.502297328522423E-2"/>
          <c:w val="0.26921186918681528"/>
          <c:h val="0.4233105526030465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120635488745725E-2"/>
          <c:y val="6.0914154381019943E-2"/>
          <c:w val="0.93325310188499166"/>
          <c:h val="0.79618747719949012"/>
        </c:manualLayout>
      </c:layout>
      <c:barChart>
        <c:barDir val="col"/>
        <c:grouping val="stacked"/>
        <c:varyColors val="0"/>
        <c:ser>
          <c:idx val="0"/>
          <c:order val="0"/>
          <c:tx>
            <c:strRef>
              <c:f>Sheet1!$B$1</c:f>
              <c:strCache>
                <c:ptCount val="1"/>
                <c:pt idx="0">
                  <c:v>Permanent Supportive Housing (PSH)</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485</c:v>
                </c:pt>
                <c:pt idx="1">
                  <c:v>496</c:v>
                </c:pt>
                <c:pt idx="2">
                  <c:v>457</c:v>
                </c:pt>
                <c:pt idx="3">
                  <c:v>485</c:v>
                </c:pt>
                <c:pt idx="4">
                  <c:v>485</c:v>
                </c:pt>
              </c:numCache>
            </c:numRef>
          </c:val>
          <c:extLst>
            <c:ext xmlns:c16="http://schemas.microsoft.com/office/drawing/2014/chart" uri="{C3380CC4-5D6E-409C-BE32-E72D297353CC}">
              <c16:uniqueId val="{00000003-E464-4C55-81AB-B65C1B45518C}"/>
            </c:ext>
          </c:extLst>
        </c:ser>
        <c:ser>
          <c:idx val="1"/>
          <c:order val="1"/>
          <c:tx>
            <c:strRef>
              <c:f>Sheet1!$C$1</c:f>
              <c:strCache>
                <c:ptCount val="1"/>
                <c:pt idx="0">
                  <c:v>Other Permanent Housing (OPH)</c:v>
                </c:pt>
              </c:strCache>
            </c:strRef>
          </c:tx>
          <c:spPr>
            <a:solidFill>
              <a:schemeClr val="bg1">
                <a:lumMod val="65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Sheet1!$C$2:$C$6</c:f>
              <c:numCache>
                <c:formatCode>General</c:formatCode>
                <c:ptCount val="5"/>
                <c:pt idx="0">
                  <c:v>166</c:v>
                </c:pt>
                <c:pt idx="1">
                  <c:v>184</c:v>
                </c:pt>
                <c:pt idx="2">
                  <c:v>170</c:v>
                </c:pt>
                <c:pt idx="3">
                  <c:v>199</c:v>
                </c:pt>
                <c:pt idx="4">
                  <c:v>251</c:v>
                </c:pt>
              </c:numCache>
            </c:numRef>
          </c:val>
          <c:extLst>
            <c:ext xmlns:c16="http://schemas.microsoft.com/office/drawing/2014/chart" uri="{C3380CC4-5D6E-409C-BE32-E72D297353CC}">
              <c16:uniqueId val="{00000007-E464-4C55-81AB-B65C1B45518C}"/>
            </c:ext>
          </c:extLst>
        </c:ser>
        <c:ser>
          <c:idx val="2"/>
          <c:order val="2"/>
          <c:tx>
            <c:strRef>
              <c:f>Sheet1!$D$1</c:f>
              <c:strCache>
                <c:ptCount val="1"/>
                <c:pt idx="0">
                  <c:v>Rapid Rehousing (RRH)</c:v>
                </c:pt>
              </c:strCache>
            </c:strRef>
          </c:tx>
          <c:spPr>
            <a:solidFill>
              <a:schemeClr val="bg2"/>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Sheet1!$D$2:$D$6</c:f>
              <c:numCache>
                <c:formatCode>General</c:formatCode>
                <c:ptCount val="5"/>
                <c:pt idx="0">
                  <c:v>150</c:v>
                </c:pt>
                <c:pt idx="1">
                  <c:v>245</c:v>
                </c:pt>
                <c:pt idx="2">
                  <c:v>350</c:v>
                </c:pt>
                <c:pt idx="3">
                  <c:v>331</c:v>
                </c:pt>
                <c:pt idx="4">
                  <c:v>317</c:v>
                </c:pt>
              </c:numCache>
            </c:numRef>
          </c:val>
          <c:extLst>
            <c:ext xmlns:c16="http://schemas.microsoft.com/office/drawing/2014/chart" uri="{C3380CC4-5D6E-409C-BE32-E72D297353CC}">
              <c16:uniqueId val="{00000000-CD3F-4B77-844D-45212666DBC9}"/>
            </c:ext>
          </c:extLst>
        </c:ser>
        <c:dLbls>
          <c:showLegendKey val="0"/>
          <c:showVal val="0"/>
          <c:showCatName val="0"/>
          <c:showSerName val="0"/>
          <c:showPercent val="0"/>
          <c:showBubbleSize val="0"/>
        </c:dLbls>
        <c:gapWidth val="150"/>
        <c:overlap val="100"/>
        <c:axId val="599021344"/>
        <c:axId val="599017816"/>
      </c:barChart>
      <c:catAx>
        <c:axId val="599021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017816"/>
        <c:crosses val="autoZero"/>
        <c:auto val="1"/>
        <c:lblAlgn val="ctr"/>
        <c:lblOffset val="100"/>
        <c:noMultiLvlLbl val="0"/>
      </c:catAx>
      <c:valAx>
        <c:axId val="599017816"/>
        <c:scaling>
          <c:orientation val="minMax"/>
          <c:max val="12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021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858009226119461E-2"/>
          <c:y val="5.7234685559679491E-2"/>
          <c:w val="0.93325310188499166"/>
          <c:h val="0.78235435672413201"/>
        </c:manualLayout>
      </c:layout>
      <c:barChart>
        <c:barDir val="col"/>
        <c:grouping val="stacked"/>
        <c:varyColors val="0"/>
        <c:ser>
          <c:idx val="0"/>
          <c:order val="0"/>
          <c:tx>
            <c:strRef>
              <c:f>Sheet1!$B$1</c:f>
              <c:strCache>
                <c:ptCount val="1"/>
                <c:pt idx="0">
                  <c:v>Emergency Shelter (ES)</c:v>
                </c:pt>
              </c:strCache>
            </c:strRef>
          </c:tx>
          <c:spPr>
            <a:solidFill>
              <a:srgbClr val="00B0F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58</c:v>
                </c:pt>
                <c:pt idx="1">
                  <c:v>56</c:v>
                </c:pt>
                <c:pt idx="2">
                  <c:v>63</c:v>
                </c:pt>
                <c:pt idx="3">
                  <c:v>116</c:v>
                </c:pt>
                <c:pt idx="4">
                  <c:v>49</c:v>
                </c:pt>
              </c:numCache>
            </c:numRef>
          </c:val>
          <c:extLst>
            <c:ext xmlns:c16="http://schemas.microsoft.com/office/drawing/2014/chart" uri="{C3380CC4-5D6E-409C-BE32-E72D297353CC}">
              <c16:uniqueId val="{00000003-FA39-43DD-B2D7-0AF55326AA71}"/>
            </c:ext>
          </c:extLst>
        </c:ser>
        <c:ser>
          <c:idx val="1"/>
          <c:order val="1"/>
          <c:tx>
            <c:strRef>
              <c:f>Sheet1!$C$1</c:f>
              <c:strCache>
                <c:ptCount val="1"/>
                <c:pt idx="0">
                  <c:v>Unsheltered</c:v>
                </c:pt>
              </c:strCache>
            </c:strRef>
          </c:tx>
          <c:spPr>
            <a:solidFill>
              <a:schemeClr val="accent2"/>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Sheet1!$C$2:$C$6</c:f>
              <c:numCache>
                <c:formatCode>General</c:formatCode>
                <c:ptCount val="5"/>
                <c:pt idx="0">
                  <c:v>44</c:v>
                </c:pt>
                <c:pt idx="1">
                  <c:v>55</c:v>
                </c:pt>
                <c:pt idx="2">
                  <c:v>64</c:v>
                </c:pt>
                <c:pt idx="3">
                  <c:v>47</c:v>
                </c:pt>
                <c:pt idx="4">
                  <c:v>68</c:v>
                </c:pt>
              </c:numCache>
            </c:numRef>
          </c:val>
          <c:extLst>
            <c:ext xmlns:c16="http://schemas.microsoft.com/office/drawing/2014/chart" uri="{C3380CC4-5D6E-409C-BE32-E72D297353CC}">
              <c16:uniqueId val="{00000007-FA39-43DD-B2D7-0AF55326AA71}"/>
            </c:ext>
          </c:extLst>
        </c:ser>
        <c:ser>
          <c:idx val="2"/>
          <c:order val="2"/>
          <c:tx>
            <c:strRef>
              <c:f>Sheet1!$D$1</c:f>
              <c:strCache>
                <c:ptCount val="1"/>
                <c:pt idx="0">
                  <c:v>Safe Haven (SH)</c:v>
                </c:pt>
              </c:strCache>
            </c:strRef>
          </c:tx>
          <c:spPr>
            <a:solidFill>
              <a:schemeClr val="accent2">
                <a:lumMod val="50000"/>
              </a:schemeClr>
            </a:solidFill>
            <a:ln>
              <a:solidFill>
                <a:schemeClr val="tx1"/>
              </a:solidFill>
            </a:ln>
            <a:effectLst/>
          </c:spPr>
          <c:invertIfNegative val="0"/>
          <c:dLbls>
            <c:dLbl>
              <c:idx val="0"/>
              <c:layout>
                <c:manualLayout>
                  <c:x val="5.4292929292929108E-2"/>
                  <c:y val="-2.5238328121625537E-17"/>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EC4-4F65-A307-DD4AF37A5784}"/>
                </c:ext>
              </c:extLst>
            </c:dLbl>
            <c:dLbl>
              <c:idx val="1"/>
              <c:layout>
                <c:manualLayout>
                  <c:x val="5.5555555555555372E-2"/>
                  <c:y val="1.6519823788546256E-2"/>
                </c:manualLayout>
              </c:layout>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1B6-4693-8610-F9318163D5B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Sheet1!$D$2:$D$6</c:f>
              <c:numCache>
                <c:formatCode>General</c:formatCode>
                <c:ptCount val="5"/>
                <c:pt idx="0">
                  <c:v>2</c:v>
                </c:pt>
                <c:pt idx="1">
                  <c:v>3</c:v>
                </c:pt>
                <c:pt idx="2">
                  <c:v>5</c:v>
                </c:pt>
                <c:pt idx="3">
                  <c:v>3</c:v>
                </c:pt>
                <c:pt idx="4">
                  <c:v>2</c:v>
                </c:pt>
              </c:numCache>
            </c:numRef>
          </c:val>
          <c:extLst>
            <c:ext xmlns:c16="http://schemas.microsoft.com/office/drawing/2014/chart" uri="{C3380CC4-5D6E-409C-BE32-E72D297353CC}">
              <c16:uniqueId val="{00000008-FA39-43DD-B2D7-0AF55326AA71}"/>
            </c:ext>
          </c:extLst>
        </c:ser>
        <c:dLbls>
          <c:showLegendKey val="0"/>
          <c:showVal val="0"/>
          <c:showCatName val="0"/>
          <c:showSerName val="0"/>
          <c:showPercent val="0"/>
          <c:showBubbleSize val="0"/>
        </c:dLbls>
        <c:gapWidth val="150"/>
        <c:overlap val="100"/>
        <c:axId val="352220512"/>
        <c:axId val="352220904"/>
      </c:barChart>
      <c:catAx>
        <c:axId val="352220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2220904"/>
        <c:crosses val="autoZero"/>
        <c:auto val="1"/>
        <c:lblAlgn val="ctr"/>
        <c:lblOffset val="100"/>
        <c:noMultiLvlLbl val="0"/>
      </c:catAx>
      <c:valAx>
        <c:axId val="35222090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2220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858009226119461E-2"/>
          <c:y val="5.7234685559679505E-2"/>
          <c:w val="0.93325310188499166"/>
          <c:h val="0.78235435672413201"/>
        </c:manualLayout>
      </c:layout>
      <c:barChart>
        <c:barDir val="col"/>
        <c:grouping val="stacked"/>
        <c:varyColors val="0"/>
        <c:ser>
          <c:idx val="0"/>
          <c:order val="0"/>
          <c:tx>
            <c:strRef>
              <c:f>Sheet1!$B$1</c:f>
              <c:strCache>
                <c:ptCount val="1"/>
                <c:pt idx="0">
                  <c:v>Emergency Shelter (ES)</c:v>
                </c:pt>
              </c:strCache>
            </c:strRef>
          </c:tx>
          <c:spPr>
            <a:solidFill>
              <a:srgbClr val="00B0F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2018</c:v>
                </c:pt>
                <c:pt idx="1">
                  <c:v>2019</c:v>
                </c:pt>
                <c:pt idx="2">
                  <c:v>2020</c:v>
                </c:pt>
                <c:pt idx="3">
                  <c:v>2021</c:v>
                </c:pt>
                <c:pt idx="4">
                  <c:v>2022</c:v>
                </c:pt>
                <c:pt idx="5">
                  <c:v>2023</c:v>
                </c:pt>
              </c:numCache>
            </c:numRef>
          </c:cat>
          <c:val>
            <c:numRef>
              <c:f>Sheet1!$B$2:$B$7</c:f>
              <c:numCache>
                <c:formatCode>General</c:formatCode>
                <c:ptCount val="6"/>
                <c:pt idx="0">
                  <c:v>27</c:v>
                </c:pt>
                <c:pt idx="1">
                  <c:v>17</c:v>
                </c:pt>
                <c:pt idx="2">
                  <c:v>28</c:v>
                </c:pt>
                <c:pt idx="3">
                  <c:v>16</c:v>
                </c:pt>
                <c:pt idx="4">
                  <c:v>24</c:v>
                </c:pt>
                <c:pt idx="5">
                  <c:v>10</c:v>
                </c:pt>
              </c:numCache>
            </c:numRef>
          </c:val>
          <c:extLst>
            <c:ext xmlns:c16="http://schemas.microsoft.com/office/drawing/2014/chart" uri="{C3380CC4-5D6E-409C-BE32-E72D297353CC}">
              <c16:uniqueId val="{00000003-FA39-43DD-B2D7-0AF55326AA71}"/>
            </c:ext>
          </c:extLst>
        </c:ser>
        <c:ser>
          <c:idx val="1"/>
          <c:order val="1"/>
          <c:tx>
            <c:strRef>
              <c:f>Sheet1!$C$1</c:f>
              <c:strCache>
                <c:ptCount val="1"/>
                <c:pt idx="0">
                  <c:v>Unsheltered</c:v>
                </c:pt>
              </c:strCache>
            </c:strRef>
          </c:tx>
          <c:spPr>
            <a:solidFill>
              <a:schemeClr val="accent2"/>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2018</c:v>
                </c:pt>
                <c:pt idx="1">
                  <c:v>2019</c:v>
                </c:pt>
                <c:pt idx="2">
                  <c:v>2020</c:v>
                </c:pt>
                <c:pt idx="3">
                  <c:v>2021</c:v>
                </c:pt>
                <c:pt idx="4">
                  <c:v>2022</c:v>
                </c:pt>
                <c:pt idx="5">
                  <c:v>2023</c:v>
                </c:pt>
              </c:numCache>
            </c:numRef>
          </c:cat>
          <c:val>
            <c:numRef>
              <c:f>Sheet1!$C$2:$C$7</c:f>
              <c:numCache>
                <c:formatCode>General</c:formatCode>
                <c:ptCount val="6"/>
                <c:pt idx="0">
                  <c:v>12</c:v>
                </c:pt>
                <c:pt idx="1">
                  <c:v>8</c:v>
                </c:pt>
                <c:pt idx="2">
                  <c:v>13</c:v>
                </c:pt>
                <c:pt idx="3">
                  <c:v>7</c:v>
                </c:pt>
                <c:pt idx="4">
                  <c:v>12</c:v>
                </c:pt>
                <c:pt idx="5">
                  <c:v>15</c:v>
                </c:pt>
              </c:numCache>
            </c:numRef>
          </c:val>
          <c:extLst>
            <c:ext xmlns:c16="http://schemas.microsoft.com/office/drawing/2014/chart" uri="{C3380CC4-5D6E-409C-BE32-E72D297353CC}">
              <c16:uniqueId val="{00000007-FA39-43DD-B2D7-0AF55326AA71}"/>
            </c:ext>
          </c:extLst>
        </c:ser>
        <c:ser>
          <c:idx val="2"/>
          <c:order val="2"/>
          <c:tx>
            <c:strRef>
              <c:f>Sheet1!$D$1</c:f>
              <c:strCache>
                <c:ptCount val="1"/>
                <c:pt idx="0">
                  <c:v>Safe Haven (SH)</c:v>
                </c:pt>
              </c:strCache>
            </c:strRef>
          </c:tx>
          <c:spPr>
            <a:solidFill>
              <a:schemeClr val="accent2">
                <a:lumMod val="5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2018</c:v>
                </c:pt>
                <c:pt idx="1">
                  <c:v>2019</c:v>
                </c:pt>
                <c:pt idx="2">
                  <c:v>2020</c:v>
                </c:pt>
                <c:pt idx="3">
                  <c:v>2021</c:v>
                </c:pt>
                <c:pt idx="4">
                  <c:v>2022</c:v>
                </c:pt>
                <c:pt idx="5">
                  <c:v>2023</c:v>
                </c:pt>
              </c:numCache>
            </c:numRef>
          </c:cat>
          <c:val>
            <c:numRef>
              <c:f>Sheet1!$D$2:$D$7</c:f>
              <c:numCache>
                <c:formatCode>General</c:formatCode>
                <c:ptCount val="6"/>
                <c:pt idx="0">
                  <c:v>14</c:v>
                </c:pt>
                <c:pt idx="1">
                  <c:v>14</c:v>
                </c:pt>
                <c:pt idx="2">
                  <c:v>14</c:v>
                </c:pt>
                <c:pt idx="3">
                  <c:v>12</c:v>
                </c:pt>
                <c:pt idx="4">
                  <c:v>12</c:v>
                </c:pt>
                <c:pt idx="5">
                  <c:v>12</c:v>
                </c:pt>
              </c:numCache>
            </c:numRef>
          </c:val>
          <c:extLst>
            <c:ext xmlns:c16="http://schemas.microsoft.com/office/drawing/2014/chart" uri="{C3380CC4-5D6E-409C-BE32-E72D297353CC}">
              <c16:uniqueId val="{00000008-FA39-43DD-B2D7-0AF55326AA71}"/>
            </c:ext>
          </c:extLst>
        </c:ser>
        <c:ser>
          <c:idx val="3"/>
          <c:order val="3"/>
          <c:tx>
            <c:strRef>
              <c:f>Sheet1!$E$1</c:f>
              <c:strCache>
                <c:ptCount val="1"/>
                <c:pt idx="0">
                  <c:v>Transitional Housing (TH)</c:v>
                </c:pt>
              </c:strCache>
            </c:strRef>
          </c:tx>
          <c:spPr>
            <a:solidFill>
              <a:schemeClr val="accent1">
                <a:lumMod val="20000"/>
                <a:lumOff val="80000"/>
              </a:schemeClr>
            </a:solidFill>
            <a:ln>
              <a:solidFill>
                <a:schemeClr val="tx1"/>
              </a:solidFill>
            </a:ln>
            <a:effectLst/>
          </c:spPr>
          <c:invertIfNegative val="0"/>
          <c:dLbls>
            <c:dLbl>
              <c:idx val="4"/>
              <c:layout>
                <c:manualLayout>
                  <c:x val="5.4292929292929108E-2"/>
                  <c:y val="-5.50660792951541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B0F-4EA6-9361-52358BEE11F7}"/>
                </c:ext>
              </c:extLst>
            </c:dLbl>
            <c:dLbl>
              <c:idx val="5"/>
              <c:layout>
                <c:manualLayout>
                  <c:x val="5.555555555555537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234-4084-9CD6-3E52D747BB0B}"/>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2018</c:v>
                </c:pt>
                <c:pt idx="1">
                  <c:v>2019</c:v>
                </c:pt>
                <c:pt idx="2">
                  <c:v>2020</c:v>
                </c:pt>
                <c:pt idx="3">
                  <c:v>2021</c:v>
                </c:pt>
                <c:pt idx="4">
                  <c:v>2022</c:v>
                </c:pt>
                <c:pt idx="5">
                  <c:v>2023</c:v>
                </c:pt>
              </c:numCache>
            </c:numRef>
          </c:cat>
          <c:val>
            <c:numRef>
              <c:f>Sheet1!$E$2:$E$7</c:f>
              <c:numCache>
                <c:formatCode>General</c:formatCode>
                <c:ptCount val="6"/>
                <c:pt idx="0">
                  <c:v>39</c:v>
                </c:pt>
                <c:pt idx="1">
                  <c:v>19</c:v>
                </c:pt>
                <c:pt idx="2">
                  <c:v>4</c:v>
                </c:pt>
                <c:pt idx="3">
                  <c:v>3</c:v>
                </c:pt>
                <c:pt idx="4">
                  <c:v>3</c:v>
                </c:pt>
                <c:pt idx="5">
                  <c:v>2</c:v>
                </c:pt>
              </c:numCache>
            </c:numRef>
          </c:val>
          <c:extLst>
            <c:ext xmlns:c16="http://schemas.microsoft.com/office/drawing/2014/chart" uri="{C3380CC4-5D6E-409C-BE32-E72D297353CC}">
              <c16:uniqueId val="{0000000A-FA39-43DD-B2D7-0AF55326AA71}"/>
            </c:ext>
          </c:extLst>
        </c:ser>
        <c:dLbls>
          <c:showLegendKey val="0"/>
          <c:showVal val="0"/>
          <c:showCatName val="0"/>
          <c:showSerName val="0"/>
          <c:showPercent val="0"/>
          <c:showBubbleSize val="0"/>
        </c:dLbls>
        <c:gapWidth val="150"/>
        <c:overlap val="100"/>
        <c:axId val="352220512"/>
        <c:axId val="352220904"/>
      </c:barChart>
      <c:catAx>
        <c:axId val="352220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2220904"/>
        <c:crosses val="autoZero"/>
        <c:auto val="1"/>
        <c:lblAlgn val="ctr"/>
        <c:lblOffset val="100"/>
        <c:noMultiLvlLbl val="0"/>
      </c:catAx>
      <c:valAx>
        <c:axId val="35222090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52220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858009226119461E-2"/>
          <c:y val="5.7234685559679505E-2"/>
          <c:w val="0.93325310188499166"/>
          <c:h val="0.78235435672413201"/>
        </c:manualLayout>
      </c:layout>
      <c:barChart>
        <c:barDir val="col"/>
        <c:grouping val="stacked"/>
        <c:varyColors val="0"/>
        <c:ser>
          <c:idx val="0"/>
          <c:order val="0"/>
          <c:tx>
            <c:strRef>
              <c:f>Sheet1!$B$1</c:f>
              <c:strCache>
                <c:ptCount val="1"/>
                <c:pt idx="0">
                  <c:v>Emergency Shelter (ES)</c:v>
                </c:pt>
              </c:strCache>
            </c:strRef>
          </c:tx>
          <c:spPr>
            <a:solidFill>
              <a:srgbClr val="00B0F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2018</c:v>
                </c:pt>
                <c:pt idx="1">
                  <c:v>2019</c:v>
                </c:pt>
                <c:pt idx="2">
                  <c:v>2020</c:v>
                </c:pt>
                <c:pt idx="3">
                  <c:v>2021</c:v>
                </c:pt>
                <c:pt idx="4">
                  <c:v>2022</c:v>
                </c:pt>
                <c:pt idx="5">
                  <c:v>2023</c:v>
                </c:pt>
              </c:numCache>
            </c:numRef>
          </c:cat>
          <c:val>
            <c:numRef>
              <c:f>Sheet1!$B$2:$B$7</c:f>
              <c:numCache>
                <c:formatCode>General</c:formatCode>
                <c:ptCount val="6"/>
                <c:pt idx="0">
                  <c:v>49</c:v>
                </c:pt>
                <c:pt idx="1">
                  <c:v>37</c:v>
                </c:pt>
                <c:pt idx="2">
                  <c:v>21</c:v>
                </c:pt>
                <c:pt idx="3">
                  <c:v>21</c:v>
                </c:pt>
                <c:pt idx="4">
                  <c:v>33</c:v>
                </c:pt>
                <c:pt idx="5">
                  <c:v>23</c:v>
                </c:pt>
              </c:numCache>
            </c:numRef>
          </c:val>
          <c:extLst>
            <c:ext xmlns:c16="http://schemas.microsoft.com/office/drawing/2014/chart" uri="{C3380CC4-5D6E-409C-BE32-E72D297353CC}">
              <c16:uniqueId val="{00000002-92AD-4FC4-BA7A-708988A3AA28}"/>
            </c:ext>
          </c:extLst>
        </c:ser>
        <c:ser>
          <c:idx val="1"/>
          <c:order val="1"/>
          <c:tx>
            <c:strRef>
              <c:f>Sheet1!$C$1</c:f>
              <c:strCache>
                <c:ptCount val="1"/>
                <c:pt idx="0">
                  <c:v>Unsheltered</c:v>
                </c:pt>
              </c:strCache>
            </c:strRef>
          </c:tx>
          <c:spPr>
            <a:solidFill>
              <a:schemeClr val="accent2"/>
            </a:solidFill>
            <a:ln>
              <a:solidFill>
                <a:schemeClr val="tx1"/>
              </a:solidFill>
            </a:ln>
            <a:effectLst/>
          </c:spPr>
          <c:invertIfNegative val="0"/>
          <c:dLbls>
            <c:dLbl>
              <c:idx val="0"/>
              <c:layout>
                <c:manualLayout>
                  <c:x val="-1.2626262626263089E-3"/>
                  <c:y val="-5.5066079295154691E-3"/>
                </c:manualLayout>
              </c:layout>
              <c:tx>
                <c:rich>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fld id="{9531E374-A400-41C9-A24E-B5CA3278B3B7}" type="VALUE">
                      <a:rPr lang="en-US">
                        <a:solidFill>
                          <a:schemeClr val="bg1"/>
                        </a:solidFill>
                      </a:rPr>
                      <a:pPr>
                        <a:defRPr b="1">
                          <a:solidFill>
                            <a:schemeClr val="tx1"/>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2AD-4FC4-BA7A-708988A3AA28}"/>
                </c:ext>
              </c:extLst>
            </c:dLbl>
            <c:dLbl>
              <c:idx val="4"/>
              <c:layout>
                <c:manualLayout>
                  <c:x val="5.4292929292929108E-2"/>
                  <c:y val="1.10132158590307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CB6-4834-AC8E-DB5282D31FD4}"/>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2018</c:v>
                </c:pt>
                <c:pt idx="1">
                  <c:v>2019</c:v>
                </c:pt>
                <c:pt idx="2">
                  <c:v>2020</c:v>
                </c:pt>
                <c:pt idx="3">
                  <c:v>2021</c:v>
                </c:pt>
                <c:pt idx="4">
                  <c:v>2022</c:v>
                </c:pt>
                <c:pt idx="5">
                  <c:v>2023</c:v>
                </c:pt>
              </c:numCache>
            </c:numRef>
          </c:cat>
          <c:val>
            <c:numRef>
              <c:f>Sheet1!$C$2:$C$7</c:f>
              <c:numCache>
                <c:formatCode>General</c:formatCode>
                <c:ptCount val="6"/>
                <c:pt idx="0">
                  <c:v>9</c:v>
                </c:pt>
                <c:pt idx="1">
                  <c:v>7</c:v>
                </c:pt>
                <c:pt idx="2">
                  <c:v>2</c:v>
                </c:pt>
                <c:pt idx="3">
                  <c:v>4</c:v>
                </c:pt>
                <c:pt idx="4">
                  <c:v>0</c:v>
                </c:pt>
                <c:pt idx="5">
                  <c:v>4</c:v>
                </c:pt>
              </c:numCache>
            </c:numRef>
          </c:val>
          <c:extLst>
            <c:ext xmlns:c16="http://schemas.microsoft.com/office/drawing/2014/chart" uri="{C3380CC4-5D6E-409C-BE32-E72D297353CC}">
              <c16:uniqueId val="{00000005-92AD-4FC4-BA7A-708988A3AA28}"/>
            </c:ext>
          </c:extLst>
        </c:ser>
        <c:ser>
          <c:idx val="2"/>
          <c:order val="2"/>
          <c:tx>
            <c:strRef>
              <c:f>Sheet1!$D$1</c:f>
              <c:strCache>
                <c:ptCount val="1"/>
                <c:pt idx="0">
                  <c:v>Transitional Housing (TH)</c:v>
                </c:pt>
              </c:strCache>
            </c:strRef>
          </c:tx>
          <c:spPr>
            <a:solidFill>
              <a:schemeClr val="accent1">
                <a:lumMod val="20000"/>
                <a:lumOff val="8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2018</c:v>
                </c:pt>
                <c:pt idx="1">
                  <c:v>2019</c:v>
                </c:pt>
                <c:pt idx="2">
                  <c:v>2020</c:v>
                </c:pt>
                <c:pt idx="3">
                  <c:v>2021</c:v>
                </c:pt>
                <c:pt idx="4">
                  <c:v>2022</c:v>
                </c:pt>
                <c:pt idx="5">
                  <c:v>2023</c:v>
                </c:pt>
              </c:numCache>
            </c:numRef>
          </c:cat>
          <c:val>
            <c:numRef>
              <c:f>Sheet1!$D$2:$D$7</c:f>
              <c:numCache>
                <c:formatCode>General</c:formatCode>
                <c:ptCount val="6"/>
                <c:pt idx="0">
                  <c:v>26</c:v>
                </c:pt>
                <c:pt idx="1">
                  <c:v>22</c:v>
                </c:pt>
                <c:pt idx="2">
                  <c:v>9</c:v>
                </c:pt>
                <c:pt idx="3">
                  <c:v>12</c:v>
                </c:pt>
                <c:pt idx="4">
                  <c:v>18</c:v>
                </c:pt>
                <c:pt idx="5">
                  <c:v>13</c:v>
                </c:pt>
              </c:numCache>
            </c:numRef>
          </c:val>
          <c:extLst>
            <c:ext xmlns:c16="http://schemas.microsoft.com/office/drawing/2014/chart" uri="{C3380CC4-5D6E-409C-BE32-E72D297353CC}">
              <c16:uniqueId val="{00000006-92AD-4FC4-BA7A-708988A3AA28}"/>
            </c:ext>
          </c:extLst>
        </c:ser>
        <c:dLbls>
          <c:showLegendKey val="0"/>
          <c:showVal val="0"/>
          <c:showCatName val="0"/>
          <c:showSerName val="0"/>
          <c:showPercent val="0"/>
          <c:showBubbleSize val="0"/>
        </c:dLbls>
        <c:gapWidth val="150"/>
        <c:overlap val="100"/>
        <c:axId val="600537880"/>
        <c:axId val="600541800"/>
      </c:barChart>
      <c:catAx>
        <c:axId val="600537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0541800"/>
        <c:crosses val="autoZero"/>
        <c:auto val="1"/>
        <c:lblAlgn val="ctr"/>
        <c:lblOffset val="100"/>
        <c:noMultiLvlLbl val="0"/>
      </c:catAx>
      <c:valAx>
        <c:axId val="60054180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005378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2001312335958E-2"/>
          <c:y val="2.0541413508037419E-2"/>
          <c:w val="0.94091097987751526"/>
          <c:h val="0.83838100697518869"/>
        </c:manualLayout>
      </c:layout>
      <c:barChart>
        <c:barDir val="col"/>
        <c:grouping val="clustered"/>
        <c:varyColors val="0"/>
        <c:ser>
          <c:idx val="0"/>
          <c:order val="0"/>
          <c:tx>
            <c:strRef>
              <c:f>Sheet1!$B$1</c:f>
              <c:strCache>
                <c:ptCount val="1"/>
                <c:pt idx="0">
                  <c:v>HIV/AIDS</c:v>
                </c:pt>
              </c:strCache>
            </c:strRef>
          </c:tx>
          <c:spPr>
            <a:solidFill>
              <a:srgbClr val="00B0F0"/>
            </a:solidFill>
            <a:ln>
              <a:solidFill>
                <a:schemeClr val="tx1"/>
              </a:solidFill>
            </a:ln>
            <a:effectLst/>
            <a:sp3d>
              <a:contourClr>
                <a:schemeClr val="tx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1</c:v>
                </c:pt>
                <c:pt idx="1">
                  <c:v>2</c:v>
                </c:pt>
                <c:pt idx="2">
                  <c:v>3</c:v>
                </c:pt>
                <c:pt idx="3">
                  <c:v>3</c:v>
                </c:pt>
                <c:pt idx="4">
                  <c:v>5</c:v>
                </c:pt>
              </c:numCache>
            </c:numRef>
          </c:val>
          <c:extLst>
            <c:ext xmlns:c16="http://schemas.microsoft.com/office/drawing/2014/chart" uri="{C3380CC4-5D6E-409C-BE32-E72D297353CC}">
              <c16:uniqueId val="{00000006-6024-488B-BB10-85A19227C11C}"/>
            </c:ext>
          </c:extLst>
        </c:ser>
        <c:ser>
          <c:idx val="1"/>
          <c:order val="1"/>
          <c:tx>
            <c:strRef>
              <c:f>Sheet1!$C$1</c:f>
              <c:strCache>
                <c:ptCount val="1"/>
                <c:pt idx="0">
                  <c:v>Mental Illness</c:v>
                </c:pt>
              </c:strCache>
            </c:strRef>
          </c:tx>
          <c:spPr>
            <a:solidFill>
              <a:schemeClr val="bg2">
                <a:lumMod val="75000"/>
              </a:schemeClr>
            </a:solidFill>
            <a:ln>
              <a:solidFill>
                <a:schemeClr val="tx1"/>
              </a:solidFill>
            </a:ln>
            <a:effectLst/>
            <a:sp3d>
              <a:contourClr>
                <a:schemeClr val="tx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Sheet1!$C$2:$C$6</c:f>
              <c:numCache>
                <c:formatCode>General</c:formatCode>
                <c:ptCount val="5"/>
                <c:pt idx="0">
                  <c:v>100</c:v>
                </c:pt>
                <c:pt idx="1">
                  <c:v>134</c:v>
                </c:pt>
                <c:pt idx="2">
                  <c:v>131</c:v>
                </c:pt>
                <c:pt idx="3">
                  <c:v>188</c:v>
                </c:pt>
                <c:pt idx="4">
                  <c:v>112</c:v>
                </c:pt>
              </c:numCache>
            </c:numRef>
          </c:val>
          <c:extLst>
            <c:ext xmlns:c16="http://schemas.microsoft.com/office/drawing/2014/chart" uri="{C3380CC4-5D6E-409C-BE32-E72D297353CC}">
              <c16:uniqueId val="{0000000D-6024-488B-BB10-85A19227C11C}"/>
            </c:ext>
          </c:extLst>
        </c:ser>
        <c:ser>
          <c:idx val="2"/>
          <c:order val="2"/>
          <c:tx>
            <c:strRef>
              <c:f>Sheet1!$D$1</c:f>
              <c:strCache>
                <c:ptCount val="1"/>
                <c:pt idx="0">
                  <c:v>Substance Abuse</c:v>
                </c:pt>
              </c:strCache>
            </c:strRef>
          </c:tx>
          <c:spPr>
            <a:solidFill>
              <a:schemeClr val="accent1">
                <a:lumMod val="20000"/>
                <a:lumOff val="80000"/>
              </a:schemeClr>
            </a:solidFill>
            <a:ln>
              <a:solidFill>
                <a:schemeClr val="tx1"/>
              </a:solidFill>
            </a:ln>
            <a:effectLst/>
            <a:sp3d>
              <a:contourClr>
                <a:schemeClr val="tx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Sheet1!$D$2:$D$6</c:f>
              <c:numCache>
                <c:formatCode>General</c:formatCode>
                <c:ptCount val="5"/>
                <c:pt idx="0">
                  <c:v>71</c:v>
                </c:pt>
                <c:pt idx="1">
                  <c:v>73</c:v>
                </c:pt>
                <c:pt idx="2">
                  <c:v>137</c:v>
                </c:pt>
                <c:pt idx="3">
                  <c:v>166</c:v>
                </c:pt>
                <c:pt idx="4">
                  <c:v>185</c:v>
                </c:pt>
              </c:numCache>
            </c:numRef>
          </c:val>
          <c:extLst>
            <c:ext xmlns:c16="http://schemas.microsoft.com/office/drawing/2014/chart" uri="{C3380CC4-5D6E-409C-BE32-E72D297353CC}">
              <c16:uniqueId val="{00000014-6024-488B-BB10-85A19227C11C}"/>
            </c:ext>
          </c:extLst>
        </c:ser>
        <c:ser>
          <c:idx val="3"/>
          <c:order val="3"/>
          <c:tx>
            <c:strRef>
              <c:f>Sheet1!$E$1</c:f>
              <c:strCache>
                <c:ptCount val="1"/>
                <c:pt idx="0">
                  <c:v>Domestic Violence (*Fleeing)</c:v>
                </c:pt>
              </c:strCache>
            </c:strRef>
          </c:tx>
          <c:spPr>
            <a:solidFill>
              <a:schemeClr val="accent1"/>
            </a:solidFill>
            <a:ln>
              <a:solidFill>
                <a:schemeClr val="tx1"/>
              </a:solidFill>
            </a:ln>
            <a:effectLst/>
            <a:sp3d>
              <a:contourClr>
                <a:schemeClr val="tx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2019</c:v>
                </c:pt>
                <c:pt idx="1">
                  <c:v>2020</c:v>
                </c:pt>
                <c:pt idx="2">
                  <c:v>2021</c:v>
                </c:pt>
                <c:pt idx="3">
                  <c:v>2022</c:v>
                </c:pt>
                <c:pt idx="4">
                  <c:v>2023</c:v>
                </c:pt>
              </c:numCache>
            </c:numRef>
          </c:cat>
          <c:val>
            <c:numRef>
              <c:f>Sheet1!$E$2:$E$6</c:f>
              <c:numCache>
                <c:formatCode>General</c:formatCode>
                <c:ptCount val="5"/>
                <c:pt idx="0">
                  <c:v>52</c:v>
                </c:pt>
                <c:pt idx="1">
                  <c:v>59</c:v>
                </c:pt>
                <c:pt idx="2">
                  <c:v>42</c:v>
                </c:pt>
                <c:pt idx="3">
                  <c:v>33</c:v>
                </c:pt>
                <c:pt idx="4">
                  <c:v>65</c:v>
                </c:pt>
              </c:numCache>
            </c:numRef>
          </c:val>
          <c:extLst>
            <c:ext xmlns:c16="http://schemas.microsoft.com/office/drawing/2014/chart" uri="{C3380CC4-5D6E-409C-BE32-E72D297353CC}">
              <c16:uniqueId val="{00000000-EED5-487F-90B8-8609BBDE3B5F}"/>
            </c:ext>
          </c:extLst>
        </c:ser>
        <c:dLbls>
          <c:showLegendKey val="0"/>
          <c:showVal val="0"/>
          <c:showCatName val="0"/>
          <c:showSerName val="0"/>
          <c:showPercent val="0"/>
          <c:showBubbleSize val="0"/>
        </c:dLbls>
        <c:gapWidth val="150"/>
        <c:axId val="599022912"/>
        <c:axId val="599020952"/>
      </c:barChart>
      <c:catAx>
        <c:axId val="5990229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020952"/>
        <c:crosses val="autoZero"/>
        <c:auto val="1"/>
        <c:lblAlgn val="ctr"/>
        <c:lblOffset val="100"/>
        <c:noMultiLvlLbl val="0"/>
      </c:catAx>
      <c:valAx>
        <c:axId val="599020952"/>
        <c:scaling>
          <c:orientation val="minMax"/>
          <c:min val="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9022912"/>
        <c:crosses val="autoZero"/>
        <c:crossBetween val="between"/>
      </c:valAx>
      <c:spPr>
        <a:noFill/>
        <a:ln>
          <a:noFill/>
        </a:ln>
        <a:effectLst/>
      </c:spPr>
    </c:plotArea>
    <c:legend>
      <c:legendPos val="b"/>
      <c:layout>
        <c:manualLayout>
          <c:xMode val="edge"/>
          <c:yMode val="edge"/>
          <c:x val="0.23557782549908535"/>
          <c:y val="0.9171488498566458"/>
          <c:w val="0.58897349479042393"/>
          <c:h val="5.754359022388665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099812296661861"/>
          <c:y val="0.17123653798060492"/>
          <c:w val="0.58759419747703412"/>
          <c:h val="0.59784094566171508"/>
        </c:manualLayout>
      </c:layout>
      <c:pieChart>
        <c:varyColors val="1"/>
        <c:ser>
          <c:idx val="0"/>
          <c:order val="0"/>
          <c:tx>
            <c:strRef>
              <c:f>Sheet1!$B$1</c:f>
              <c:strCache>
                <c:ptCount val="1"/>
                <c:pt idx="0">
                  <c:v>Age</c:v>
                </c:pt>
              </c:strCache>
            </c:strRef>
          </c:tx>
          <c:spPr>
            <a:ln w="6350">
              <a:solidFill>
                <a:schemeClr val="tx1"/>
              </a:solidFill>
            </a:ln>
          </c:spPr>
          <c:dPt>
            <c:idx val="0"/>
            <c:bubble3D val="0"/>
            <c:spPr>
              <a:solidFill>
                <a:schemeClr val="accent1">
                  <a:lumMod val="20000"/>
                  <a:lumOff val="80000"/>
                </a:schemeClr>
              </a:solidFill>
              <a:ln w="6350">
                <a:solidFill>
                  <a:schemeClr val="tx1"/>
                </a:solidFill>
              </a:ln>
              <a:effectLst/>
            </c:spPr>
            <c:extLst>
              <c:ext xmlns:c16="http://schemas.microsoft.com/office/drawing/2014/chart" uri="{C3380CC4-5D6E-409C-BE32-E72D297353CC}">
                <c16:uniqueId val="{00000001-D110-41F9-9E98-13FFECF7006E}"/>
              </c:ext>
            </c:extLst>
          </c:dPt>
          <c:dPt>
            <c:idx val="1"/>
            <c:bubble3D val="0"/>
            <c:spPr>
              <a:solidFill>
                <a:schemeClr val="accent2"/>
              </a:solidFill>
              <a:ln w="6350">
                <a:solidFill>
                  <a:schemeClr val="tx1"/>
                </a:solidFill>
              </a:ln>
              <a:effectLst/>
            </c:spPr>
            <c:extLst>
              <c:ext xmlns:c16="http://schemas.microsoft.com/office/drawing/2014/chart" uri="{C3380CC4-5D6E-409C-BE32-E72D297353CC}">
                <c16:uniqueId val="{00000003-D110-41F9-9E98-13FFECF7006E}"/>
              </c:ext>
            </c:extLst>
          </c:dPt>
          <c:dPt>
            <c:idx val="2"/>
            <c:bubble3D val="0"/>
            <c:spPr>
              <a:solidFill>
                <a:srgbClr val="7030A0"/>
              </a:solidFill>
              <a:ln w="6350">
                <a:solidFill>
                  <a:schemeClr val="tx1"/>
                </a:solidFill>
              </a:ln>
              <a:effectLst/>
            </c:spPr>
            <c:extLst>
              <c:ext xmlns:c16="http://schemas.microsoft.com/office/drawing/2014/chart" uri="{C3380CC4-5D6E-409C-BE32-E72D297353CC}">
                <c16:uniqueId val="{00000005-D110-41F9-9E98-13FFECF7006E}"/>
              </c:ext>
            </c:extLst>
          </c:dPt>
          <c:dPt>
            <c:idx val="3"/>
            <c:bubble3D val="0"/>
            <c:spPr>
              <a:solidFill>
                <a:schemeClr val="bg2">
                  <a:lumMod val="75000"/>
                </a:schemeClr>
              </a:solidFill>
              <a:ln w="6350">
                <a:solidFill>
                  <a:schemeClr val="tx1"/>
                </a:solidFill>
              </a:ln>
              <a:effectLst/>
            </c:spPr>
            <c:extLst>
              <c:ext xmlns:c16="http://schemas.microsoft.com/office/drawing/2014/chart" uri="{C3380CC4-5D6E-409C-BE32-E72D297353CC}">
                <c16:uniqueId val="{0000000E-D110-41F9-9E98-13FFECF7006E}"/>
              </c:ext>
            </c:extLst>
          </c:dPt>
          <c:dPt>
            <c:idx val="4"/>
            <c:bubble3D val="0"/>
            <c:spPr>
              <a:solidFill>
                <a:schemeClr val="bg1">
                  <a:lumMod val="85000"/>
                </a:schemeClr>
              </a:solidFill>
              <a:ln w="6350">
                <a:solidFill>
                  <a:schemeClr val="tx1"/>
                </a:solidFill>
              </a:ln>
              <a:effectLst/>
            </c:spPr>
            <c:extLst>
              <c:ext xmlns:c16="http://schemas.microsoft.com/office/drawing/2014/chart" uri="{C3380CC4-5D6E-409C-BE32-E72D297353CC}">
                <c16:uniqueId val="{0000000F-D110-41F9-9E98-13FFECF7006E}"/>
              </c:ext>
            </c:extLst>
          </c:dPt>
          <c:dPt>
            <c:idx val="5"/>
            <c:bubble3D val="0"/>
            <c:spPr>
              <a:solidFill>
                <a:srgbClr val="00B0F0"/>
              </a:solidFill>
              <a:ln w="6350">
                <a:solidFill>
                  <a:schemeClr val="tx1"/>
                </a:solidFill>
              </a:ln>
              <a:effectLst/>
            </c:spPr>
            <c:extLst>
              <c:ext xmlns:c16="http://schemas.microsoft.com/office/drawing/2014/chart" uri="{C3380CC4-5D6E-409C-BE32-E72D297353CC}">
                <c16:uniqueId val="{0000000B-91DE-41F2-B06A-0BE1271A5A2E}"/>
              </c:ext>
            </c:extLst>
          </c:dPt>
          <c:dLbls>
            <c:dLbl>
              <c:idx val="0"/>
              <c:layout>
                <c:manualLayout>
                  <c:x val="4.0945671224784909E-2"/>
                  <c:y val="-3.963069444197589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110-41F9-9E98-13FFECF7006E}"/>
                </c:ext>
              </c:extLst>
            </c:dLbl>
            <c:dLbl>
              <c:idx val="1"/>
              <c:layout>
                <c:manualLayout>
                  <c:x val="-2.1369332623350529E-2"/>
                  <c:y val="1.080322070350687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110-41F9-9E98-13FFECF7006E}"/>
                </c:ext>
              </c:extLst>
            </c:dLbl>
            <c:dLbl>
              <c:idx val="2"/>
              <c:layout>
                <c:manualLayout>
                  <c:x val="-0.10904063932945429"/>
                  <c:y val="-6.4876201987166949E-5"/>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110-41F9-9E98-13FFECF7006E}"/>
                </c:ext>
              </c:extLst>
            </c:dLbl>
            <c:dLbl>
              <c:idx val="3"/>
              <c:layout>
                <c:manualLayout>
                  <c:x val="-1.659053035284282E-2"/>
                  <c:y val="-3.8109880734434165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E-D110-41F9-9E98-13FFECF7006E}"/>
                </c:ext>
              </c:extLst>
            </c:dLbl>
            <c:dLbl>
              <c:idx val="4"/>
              <c:layout>
                <c:manualLayout>
                  <c:x val="9.5586608919482299E-2"/>
                  <c:y val="-7.091213273848669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D110-41F9-9E98-13FFECF7006E}"/>
                </c:ext>
              </c:extLst>
            </c:dLbl>
            <c:dLbl>
              <c:idx val="5"/>
              <c:layout>
                <c:manualLayout>
                  <c:x val="0.15965343066134025"/>
                  <c:y val="-2.898810899201935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91DE-41F2-B06A-0BE1271A5A2E}"/>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White</c:v>
                </c:pt>
                <c:pt idx="1">
                  <c:v>Black or African American</c:v>
                </c:pt>
                <c:pt idx="2">
                  <c:v>Asian</c:v>
                </c:pt>
                <c:pt idx="3">
                  <c:v>American Indian</c:v>
                </c:pt>
                <c:pt idx="4">
                  <c:v>Pacific Islander</c:v>
                </c:pt>
                <c:pt idx="5">
                  <c:v>Multiple</c:v>
                </c:pt>
              </c:strCache>
            </c:strRef>
          </c:cat>
          <c:val>
            <c:numRef>
              <c:f>Sheet1!$B$2:$B$7</c:f>
              <c:numCache>
                <c:formatCode>General</c:formatCode>
                <c:ptCount val="6"/>
                <c:pt idx="0">
                  <c:v>430</c:v>
                </c:pt>
                <c:pt idx="1">
                  <c:v>157</c:v>
                </c:pt>
                <c:pt idx="2">
                  <c:v>7</c:v>
                </c:pt>
                <c:pt idx="3">
                  <c:v>10</c:v>
                </c:pt>
                <c:pt idx="4">
                  <c:v>6</c:v>
                </c:pt>
                <c:pt idx="5">
                  <c:v>34</c:v>
                </c:pt>
              </c:numCache>
            </c:numRef>
          </c:val>
          <c:extLst>
            <c:ext xmlns:c16="http://schemas.microsoft.com/office/drawing/2014/chart" uri="{C3380CC4-5D6E-409C-BE32-E72D297353CC}">
              <c16:uniqueId val="{00000006-D110-41F9-9E98-13FFECF7006E}"/>
            </c:ext>
          </c:extLst>
        </c:ser>
        <c:dLbls>
          <c:showLegendKey val="0"/>
          <c:showVal val="0"/>
          <c:showCatName val="0"/>
          <c:showSerName val="0"/>
          <c:showPercent val="0"/>
          <c:showBubbleSize val="0"/>
          <c:showLeaderLines val="1"/>
        </c:dLbls>
        <c:firstSliceAng val="0"/>
      </c:pieChart>
      <c:spPr>
        <a:noFill/>
        <a:ln>
          <a:noFill/>
        </a:ln>
        <a:effectLst/>
      </c:spPr>
    </c:plotArea>
    <c:legend>
      <c:legendPos val="tr"/>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7.9672143163577014E-2"/>
          <c:y val="0.85687398908657852"/>
          <c:w val="0.91758996768428469"/>
          <c:h val="0.1427523062156733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0.12293</cdr:x>
      <cdr:y>0.07901</cdr:y>
    </cdr:from>
    <cdr:to>
      <cdr:x>0.17548</cdr:x>
      <cdr:y>0.13906</cdr:y>
    </cdr:to>
    <cdr:sp macro="" textlink="">
      <cdr:nvSpPr>
        <cdr:cNvPr id="7" name="TextBox 1"/>
        <cdr:cNvSpPr txBox="1"/>
      </cdr:nvSpPr>
      <cdr:spPr>
        <a:xfrm xmlns:a="http://schemas.openxmlformats.org/drawingml/2006/main">
          <a:off x="1236452" y="364424"/>
          <a:ext cx="528569" cy="2769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681</a:t>
          </a:r>
        </a:p>
      </cdr:txBody>
    </cdr:sp>
  </cdr:relSizeAnchor>
  <cdr:relSizeAnchor xmlns:cdr="http://schemas.openxmlformats.org/drawingml/2006/chartDrawing">
    <cdr:from>
      <cdr:x>0.31203</cdr:x>
      <cdr:y>0.13421</cdr:y>
    </cdr:from>
    <cdr:to>
      <cdr:x>0.36458</cdr:x>
      <cdr:y>0.19426</cdr:y>
    </cdr:to>
    <cdr:sp macro="" textlink="">
      <cdr:nvSpPr>
        <cdr:cNvPr id="8" name="TextBox 1">
          <a:extLst xmlns:a="http://schemas.openxmlformats.org/drawingml/2006/main">
            <a:ext uri="{FF2B5EF4-FFF2-40B4-BE49-F238E27FC236}">
              <a16:creationId xmlns:a16="http://schemas.microsoft.com/office/drawing/2014/main" id="{EA0AF3CF-072B-40FC-8CF0-D7985D32524F}"/>
            </a:ext>
          </a:extLst>
        </cdr:cNvPr>
        <cdr:cNvSpPr txBox="1"/>
      </cdr:nvSpPr>
      <cdr:spPr>
        <a:xfrm xmlns:a="http://schemas.openxmlformats.org/drawingml/2006/main">
          <a:off x="3138500" y="619060"/>
          <a:ext cx="528569" cy="2769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646</a:t>
          </a:r>
        </a:p>
      </cdr:txBody>
    </cdr:sp>
  </cdr:relSizeAnchor>
  <cdr:relSizeAnchor xmlns:cdr="http://schemas.openxmlformats.org/drawingml/2006/chartDrawing">
    <cdr:from>
      <cdr:x>0.49731</cdr:x>
      <cdr:y>0.18606</cdr:y>
    </cdr:from>
    <cdr:to>
      <cdr:x>0.54986</cdr:x>
      <cdr:y>0.24611</cdr:y>
    </cdr:to>
    <cdr:sp macro="" textlink="">
      <cdr:nvSpPr>
        <cdr:cNvPr id="9" name="TextBox 1">
          <a:extLst xmlns:a="http://schemas.openxmlformats.org/drawingml/2006/main">
            <a:ext uri="{FF2B5EF4-FFF2-40B4-BE49-F238E27FC236}">
              <a16:creationId xmlns:a16="http://schemas.microsoft.com/office/drawing/2014/main" id="{B14D3B3B-2599-4977-A8B1-C1089B4F16A3}"/>
            </a:ext>
          </a:extLst>
        </cdr:cNvPr>
        <cdr:cNvSpPr txBox="1"/>
      </cdr:nvSpPr>
      <cdr:spPr>
        <a:xfrm xmlns:a="http://schemas.openxmlformats.org/drawingml/2006/main">
          <a:off x="5002192" y="858244"/>
          <a:ext cx="528569" cy="2769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576</a:t>
          </a:r>
        </a:p>
      </cdr:txBody>
    </cdr:sp>
  </cdr:relSizeAnchor>
  <cdr:relSizeAnchor xmlns:cdr="http://schemas.openxmlformats.org/drawingml/2006/chartDrawing">
    <cdr:from>
      <cdr:x>0.68435</cdr:x>
      <cdr:y>0.18671</cdr:y>
    </cdr:from>
    <cdr:to>
      <cdr:x>0.7369</cdr:x>
      <cdr:y>0.24676</cdr:y>
    </cdr:to>
    <cdr:sp macro="" textlink="">
      <cdr:nvSpPr>
        <cdr:cNvPr id="10" name="TextBox 1">
          <a:extLst xmlns:a="http://schemas.openxmlformats.org/drawingml/2006/main">
            <a:ext uri="{FF2B5EF4-FFF2-40B4-BE49-F238E27FC236}">
              <a16:creationId xmlns:a16="http://schemas.microsoft.com/office/drawing/2014/main" id="{3B638F92-6CBC-467F-ACF3-B7D17AF4D32F}"/>
            </a:ext>
          </a:extLst>
        </cdr:cNvPr>
        <cdr:cNvSpPr txBox="1"/>
      </cdr:nvSpPr>
      <cdr:spPr>
        <a:xfrm xmlns:a="http://schemas.openxmlformats.org/drawingml/2006/main">
          <a:off x="6883457" y="861207"/>
          <a:ext cx="528569" cy="2769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606</a:t>
          </a:r>
        </a:p>
      </cdr:txBody>
    </cdr:sp>
  </cdr:relSizeAnchor>
  <cdr:relSizeAnchor xmlns:cdr="http://schemas.openxmlformats.org/drawingml/2006/chartDrawing">
    <cdr:from>
      <cdr:x>0.87524</cdr:x>
      <cdr:y>0.13543</cdr:y>
    </cdr:from>
    <cdr:to>
      <cdr:x>0.92779</cdr:x>
      <cdr:y>0.19548</cdr:y>
    </cdr:to>
    <cdr:sp macro="" textlink="">
      <cdr:nvSpPr>
        <cdr:cNvPr id="6" name="TextBox 1">
          <a:extLst xmlns:a="http://schemas.openxmlformats.org/drawingml/2006/main">
            <a:ext uri="{FF2B5EF4-FFF2-40B4-BE49-F238E27FC236}">
              <a16:creationId xmlns:a16="http://schemas.microsoft.com/office/drawing/2014/main" id="{260B778D-E1D5-481F-A5C4-8A79894C8E64}"/>
            </a:ext>
          </a:extLst>
        </cdr:cNvPr>
        <cdr:cNvSpPr txBox="1"/>
      </cdr:nvSpPr>
      <cdr:spPr>
        <a:xfrm xmlns:a="http://schemas.openxmlformats.org/drawingml/2006/main">
          <a:off x="8803495" y="624690"/>
          <a:ext cx="528569" cy="2769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644</a:t>
          </a:r>
        </a:p>
      </cdr:txBody>
    </cdr:sp>
  </cdr:relSizeAnchor>
</c:userShapes>
</file>

<file path=ppt/drawings/drawing2.xml><?xml version="1.0" encoding="utf-8"?>
<c:userShapes xmlns:c="http://schemas.openxmlformats.org/drawingml/2006/chart">
  <cdr:relSizeAnchor xmlns:cdr="http://schemas.openxmlformats.org/drawingml/2006/chartDrawing">
    <cdr:from>
      <cdr:x>0.12593</cdr:x>
      <cdr:y>0.26479</cdr:y>
    </cdr:from>
    <cdr:to>
      <cdr:x>0.17985</cdr:x>
      <cdr:y>0.3263</cdr:y>
    </cdr:to>
    <cdr:sp macro="" textlink="">
      <cdr:nvSpPr>
        <cdr:cNvPr id="5" name="TextBox 8">
          <a:extLst xmlns:a="http://schemas.openxmlformats.org/drawingml/2006/main">
            <a:ext uri="{FF2B5EF4-FFF2-40B4-BE49-F238E27FC236}">
              <a16:creationId xmlns:a16="http://schemas.microsoft.com/office/drawing/2014/main" id="{020F3DEE-8321-4A29-AC5E-93DBE2C799E3}"/>
            </a:ext>
          </a:extLst>
        </cdr:cNvPr>
        <cdr:cNvSpPr txBox="1"/>
      </cdr:nvSpPr>
      <cdr:spPr>
        <a:xfrm xmlns:a="http://schemas.openxmlformats.org/drawingml/2006/main">
          <a:off x="1266615" y="1299787"/>
          <a:ext cx="542349" cy="30193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801</a:t>
          </a:r>
        </a:p>
      </cdr:txBody>
    </cdr:sp>
  </cdr:relSizeAnchor>
  <cdr:relSizeAnchor xmlns:cdr="http://schemas.openxmlformats.org/drawingml/2006/chartDrawing">
    <cdr:from>
      <cdr:x>0.31434</cdr:x>
      <cdr:y>0.17631</cdr:y>
    </cdr:from>
    <cdr:to>
      <cdr:x>0.36826</cdr:x>
      <cdr:y>0.23782</cdr:y>
    </cdr:to>
    <cdr:sp macro="" textlink="">
      <cdr:nvSpPr>
        <cdr:cNvPr id="6" name="TextBox 8">
          <a:extLst xmlns:a="http://schemas.openxmlformats.org/drawingml/2006/main">
            <a:ext uri="{FF2B5EF4-FFF2-40B4-BE49-F238E27FC236}">
              <a16:creationId xmlns:a16="http://schemas.microsoft.com/office/drawing/2014/main" id="{4D97A7E4-7F0D-40C5-B07D-C58DD2AEF06F}"/>
            </a:ext>
          </a:extLst>
        </cdr:cNvPr>
        <cdr:cNvSpPr txBox="1"/>
      </cdr:nvSpPr>
      <cdr:spPr>
        <a:xfrm xmlns:a="http://schemas.openxmlformats.org/drawingml/2006/main">
          <a:off x="3161768" y="865489"/>
          <a:ext cx="542349" cy="30193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925</a:t>
          </a:r>
        </a:p>
      </cdr:txBody>
    </cdr:sp>
  </cdr:relSizeAnchor>
  <cdr:relSizeAnchor xmlns:cdr="http://schemas.openxmlformats.org/drawingml/2006/chartDrawing">
    <cdr:from>
      <cdr:x>0.5</cdr:x>
      <cdr:y>0.139</cdr:y>
    </cdr:from>
    <cdr:to>
      <cdr:x>0.55392</cdr:x>
      <cdr:y>0.20051</cdr:y>
    </cdr:to>
    <cdr:sp macro="" textlink="">
      <cdr:nvSpPr>
        <cdr:cNvPr id="7" name="TextBox 8">
          <a:extLst xmlns:a="http://schemas.openxmlformats.org/drawingml/2006/main">
            <a:ext uri="{FF2B5EF4-FFF2-40B4-BE49-F238E27FC236}">
              <a16:creationId xmlns:a16="http://schemas.microsoft.com/office/drawing/2014/main" id="{EBF2CEBA-9B02-44DC-8C2E-15CF68BBE41D}"/>
            </a:ext>
          </a:extLst>
        </cdr:cNvPr>
        <cdr:cNvSpPr txBox="1"/>
      </cdr:nvSpPr>
      <cdr:spPr>
        <a:xfrm xmlns:a="http://schemas.openxmlformats.org/drawingml/2006/main">
          <a:off x="5029200" y="682321"/>
          <a:ext cx="542349" cy="30193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977</a:t>
          </a:r>
        </a:p>
      </cdr:txBody>
    </cdr:sp>
  </cdr:relSizeAnchor>
  <cdr:relSizeAnchor xmlns:cdr="http://schemas.openxmlformats.org/drawingml/2006/chartDrawing">
    <cdr:from>
      <cdr:x>0.67792</cdr:x>
      <cdr:y>0.11981</cdr:y>
    </cdr:from>
    <cdr:to>
      <cdr:x>0.73184</cdr:x>
      <cdr:y>0.22232</cdr:y>
    </cdr:to>
    <cdr:sp macro="" textlink="">
      <cdr:nvSpPr>
        <cdr:cNvPr id="8" name="TextBox 8">
          <a:extLst xmlns:a="http://schemas.openxmlformats.org/drawingml/2006/main">
            <a:ext uri="{FF2B5EF4-FFF2-40B4-BE49-F238E27FC236}">
              <a16:creationId xmlns:a16="http://schemas.microsoft.com/office/drawing/2014/main" id="{E4B2F853-C2E5-483F-954E-68E705972D13}"/>
            </a:ext>
          </a:extLst>
        </cdr:cNvPr>
        <cdr:cNvSpPr txBox="1"/>
      </cdr:nvSpPr>
      <cdr:spPr>
        <a:xfrm xmlns:a="http://schemas.openxmlformats.org/drawingml/2006/main">
          <a:off x="6818817" y="588142"/>
          <a:ext cx="542349" cy="5031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1015</a:t>
          </a:r>
        </a:p>
        <a:p xmlns:a="http://schemas.openxmlformats.org/drawingml/2006/main">
          <a:endParaRPr lang="en-US" sz="1200" b="1" dirty="0"/>
        </a:p>
      </cdr:txBody>
    </cdr:sp>
  </cdr:relSizeAnchor>
  <cdr:relSizeAnchor xmlns:cdr="http://schemas.openxmlformats.org/drawingml/2006/chartDrawing">
    <cdr:from>
      <cdr:x>0.86524</cdr:x>
      <cdr:y>0.07781</cdr:y>
    </cdr:from>
    <cdr:to>
      <cdr:x>0.91916</cdr:x>
      <cdr:y>0.20948</cdr:y>
    </cdr:to>
    <cdr:sp macro="" textlink="">
      <cdr:nvSpPr>
        <cdr:cNvPr id="2" name="TextBox 8">
          <a:extLst xmlns:a="http://schemas.openxmlformats.org/drawingml/2006/main">
            <a:ext uri="{FF2B5EF4-FFF2-40B4-BE49-F238E27FC236}">
              <a16:creationId xmlns:a16="http://schemas.microsoft.com/office/drawing/2014/main" id="{EE80D933-4F13-3D25-D26C-CE07630D1106}"/>
            </a:ext>
          </a:extLst>
        </cdr:cNvPr>
        <cdr:cNvSpPr txBox="1"/>
      </cdr:nvSpPr>
      <cdr:spPr>
        <a:xfrm xmlns:a="http://schemas.openxmlformats.org/drawingml/2006/main">
          <a:off x="8702978" y="381965"/>
          <a:ext cx="542349"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1053</a:t>
          </a:r>
        </a:p>
        <a:p xmlns:a="http://schemas.openxmlformats.org/drawingml/2006/main">
          <a:endParaRPr lang="en-US" sz="1200" b="1" dirty="0"/>
        </a:p>
        <a:p xmlns:a="http://schemas.openxmlformats.org/drawingml/2006/main">
          <a:endParaRPr lang="en-US" sz="12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0.12293</cdr:x>
      <cdr:y>0.30524</cdr:y>
    </cdr:from>
    <cdr:to>
      <cdr:x>0.17549</cdr:x>
      <cdr:y>0.36674</cdr:y>
    </cdr:to>
    <cdr:sp macro="" textlink="">
      <cdr:nvSpPr>
        <cdr:cNvPr id="7" name="TextBox 1"/>
        <cdr:cNvSpPr txBox="1"/>
      </cdr:nvSpPr>
      <cdr:spPr>
        <a:xfrm xmlns:a="http://schemas.openxmlformats.org/drawingml/2006/main">
          <a:off x="1236452" y="1407962"/>
          <a:ext cx="528670" cy="2836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104</a:t>
          </a:r>
        </a:p>
      </cdr:txBody>
    </cdr:sp>
  </cdr:relSizeAnchor>
  <cdr:relSizeAnchor xmlns:cdr="http://schemas.openxmlformats.org/drawingml/2006/chartDrawing">
    <cdr:from>
      <cdr:x>0.31098</cdr:x>
      <cdr:y>0.27011</cdr:y>
    </cdr:from>
    <cdr:to>
      <cdr:x>0.35625</cdr:x>
      <cdr:y>0.33016</cdr:y>
    </cdr:to>
    <cdr:sp macro="" textlink="">
      <cdr:nvSpPr>
        <cdr:cNvPr id="8" name="TextBox 1">
          <a:extLst xmlns:a="http://schemas.openxmlformats.org/drawingml/2006/main">
            <a:ext uri="{FF2B5EF4-FFF2-40B4-BE49-F238E27FC236}">
              <a16:creationId xmlns:a16="http://schemas.microsoft.com/office/drawing/2014/main" id="{D5D5323E-4416-42BC-9D11-566FB6756340}"/>
            </a:ext>
          </a:extLst>
        </cdr:cNvPr>
        <cdr:cNvSpPr txBox="1"/>
      </cdr:nvSpPr>
      <cdr:spPr>
        <a:xfrm xmlns:a="http://schemas.openxmlformats.org/drawingml/2006/main">
          <a:off x="3127939" y="1245917"/>
          <a:ext cx="455343"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114</a:t>
          </a:r>
        </a:p>
      </cdr:txBody>
    </cdr:sp>
  </cdr:relSizeAnchor>
  <cdr:relSizeAnchor xmlns:cdr="http://schemas.openxmlformats.org/drawingml/2006/chartDrawing">
    <cdr:from>
      <cdr:x>0.49501</cdr:x>
      <cdr:y>0.20276</cdr:y>
    </cdr:from>
    <cdr:to>
      <cdr:x>0.54028</cdr:x>
      <cdr:y>0.26426</cdr:y>
    </cdr:to>
    <cdr:sp macro="" textlink="">
      <cdr:nvSpPr>
        <cdr:cNvPr id="9" name="TextBox 1">
          <a:extLst xmlns:a="http://schemas.openxmlformats.org/drawingml/2006/main">
            <a:ext uri="{FF2B5EF4-FFF2-40B4-BE49-F238E27FC236}">
              <a16:creationId xmlns:a16="http://schemas.microsoft.com/office/drawing/2014/main" id="{B3A92572-3088-4B71-9687-7FE2B1141779}"/>
            </a:ext>
          </a:extLst>
        </cdr:cNvPr>
        <cdr:cNvSpPr txBox="1"/>
      </cdr:nvSpPr>
      <cdr:spPr>
        <a:xfrm xmlns:a="http://schemas.openxmlformats.org/drawingml/2006/main">
          <a:off x="4979043" y="935273"/>
          <a:ext cx="455344" cy="28367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132</a:t>
          </a:r>
        </a:p>
      </cdr:txBody>
    </cdr:sp>
  </cdr:relSizeAnchor>
  <cdr:relSizeAnchor xmlns:cdr="http://schemas.openxmlformats.org/drawingml/2006/chartDrawing">
    <cdr:from>
      <cdr:x>0.68242</cdr:x>
      <cdr:y>0.05673</cdr:y>
    </cdr:from>
    <cdr:to>
      <cdr:x>0.72769</cdr:x>
      <cdr:y>0.11679</cdr:y>
    </cdr:to>
    <cdr:sp macro="" textlink="">
      <cdr:nvSpPr>
        <cdr:cNvPr id="10" name="TextBox 1">
          <a:extLst xmlns:a="http://schemas.openxmlformats.org/drawingml/2006/main">
            <a:ext uri="{FF2B5EF4-FFF2-40B4-BE49-F238E27FC236}">
              <a16:creationId xmlns:a16="http://schemas.microsoft.com/office/drawing/2014/main" id="{3BC98FB6-FD81-4785-BBEA-0C93A8BBDD93}"/>
            </a:ext>
          </a:extLst>
        </cdr:cNvPr>
        <cdr:cNvSpPr txBox="1"/>
      </cdr:nvSpPr>
      <cdr:spPr>
        <a:xfrm xmlns:a="http://schemas.openxmlformats.org/drawingml/2006/main">
          <a:off x="6864062" y="261698"/>
          <a:ext cx="455344"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166</a:t>
          </a:r>
        </a:p>
      </cdr:txBody>
    </cdr:sp>
  </cdr:relSizeAnchor>
  <cdr:relSizeAnchor xmlns:cdr="http://schemas.openxmlformats.org/drawingml/2006/chartDrawing">
    <cdr:from>
      <cdr:x>0.87219</cdr:x>
      <cdr:y>0.24501</cdr:y>
    </cdr:from>
    <cdr:to>
      <cdr:x>0.91746</cdr:x>
      <cdr:y>0.30651</cdr:y>
    </cdr:to>
    <cdr:sp macro="" textlink="">
      <cdr:nvSpPr>
        <cdr:cNvPr id="6" name="TextBox 1">
          <a:extLst xmlns:a="http://schemas.openxmlformats.org/drawingml/2006/main">
            <a:ext uri="{FF2B5EF4-FFF2-40B4-BE49-F238E27FC236}">
              <a16:creationId xmlns:a16="http://schemas.microsoft.com/office/drawing/2014/main" id="{B2111443-0BCE-4B3B-9FD1-AC76FDA2E5E6}"/>
            </a:ext>
          </a:extLst>
        </cdr:cNvPr>
        <cdr:cNvSpPr txBox="1"/>
      </cdr:nvSpPr>
      <cdr:spPr>
        <a:xfrm xmlns:a="http://schemas.openxmlformats.org/drawingml/2006/main">
          <a:off x="8772875" y="1130164"/>
          <a:ext cx="455344" cy="2836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119</a:t>
          </a:r>
        </a:p>
      </cdr:txBody>
    </cdr:sp>
  </cdr:relSizeAnchor>
</c:userShapes>
</file>

<file path=ppt/drawings/drawing4.xml><?xml version="1.0" encoding="utf-8"?>
<c:userShapes xmlns:c="http://schemas.openxmlformats.org/drawingml/2006/chart">
  <cdr:relSizeAnchor xmlns:cdr="http://schemas.openxmlformats.org/drawingml/2006/chartDrawing">
    <cdr:from>
      <cdr:x>0.11372</cdr:x>
      <cdr:y>0.05773</cdr:y>
    </cdr:from>
    <cdr:to>
      <cdr:x>0.16628</cdr:x>
      <cdr:y>0.11778</cdr:y>
    </cdr:to>
    <cdr:sp macro="" textlink="">
      <cdr:nvSpPr>
        <cdr:cNvPr id="7" name="TextBox 1"/>
        <cdr:cNvSpPr txBox="1"/>
      </cdr:nvSpPr>
      <cdr:spPr>
        <a:xfrm xmlns:a="http://schemas.openxmlformats.org/drawingml/2006/main">
          <a:off x="1143855" y="266275"/>
          <a:ext cx="528669" cy="2769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92</a:t>
          </a:r>
        </a:p>
      </cdr:txBody>
    </cdr:sp>
  </cdr:relSizeAnchor>
  <cdr:relSizeAnchor xmlns:cdr="http://schemas.openxmlformats.org/drawingml/2006/chartDrawing">
    <cdr:from>
      <cdr:x>0.27164</cdr:x>
      <cdr:y>0.30524</cdr:y>
    </cdr:from>
    <cdr:to>
      <cdr:x>0.3242</cdr:x>
      <cdr:y>0.36674</cdr:y>
    </cdr:to>
    <cdr:sp macro="" textlink="">
      <cdr:nvSpPr>
        <cdr:cNvPr id="8" name="TextBox 1">
          <a:extLst xmlns:a="http://schemas.openxmlformats.org/drawingml/2006/main">
            <a:ext uri="{FF2B5EF4-FFF2-40B4-BE49-F238E27FC236}">
              <a16:creationId xmlns:a16="http://schemas.microsoft.com/office/drawing/2014/main" id="{D5D5323E-4416-42BC-9D11-566FB6756340}"/>
            </a:ext>
          </a:extLst>
        </cdr:cNvPr>
        <cdr:cNvSpPr txBox="1"/>
      </cdr:nvSpPr>
      <cdr:spPr>
        <a:xfrm xmlns:a="http://schemas.openxmlformats.org/drawingml/2006/main">
          <a:off x="2732273" y="1407961"/>
          <a:ext cx="528669" cy="28367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58</a:t>
          </a:r>
        </a:p>
      </cdr:txBody>
    </cdr:sp>
  </cdr:relSizeAnchor>
  <cdr:relSizeAnchor xmlns:cdr="http://schemas.openxmlformats.org/drawingml/2006/chartDrawing">
    <cdr:from>
      <cdr:x>0.42666</cdr:x>
      <cdr:y>0.30524</cdr:y>
    </cdr:from>
    <cdr:to>
      <cdr:x>0.47922</cdr:x>
      <cdr:y>0.36674</cdr:y>
    </cdr:to>
    <cdr:sp macro="" textlink="">
      <cdr:nvSpPr>
        <cdr:cNvPr id="9" name="TextBox 1">
          <a:extLst xmlns:a="http://schemas.openxmlformats.org/drawingml/2006/main">
            <a:ext uri="{FF2B5EF4-FFF2-40B4-BE49-F238E27FC236}">
              <a16:creationId xmlns:a16="http://schemas.microsoft.com/office/drawing/2014/main" id="{BAE8306E-550A-453F-B5F6-F9BB4AD6DCE0}"/>
            </a:ext>
          </a:extLst>
        </cdr:cNvPr>
        <cdr:cNvSpPr txBox="1"/>
      </cdr:nvSpPr>
      <cdr:spPr>
        <a:xfrm xmlns:a="http://schemas.openxmlformats.org/drawingml/2006/main">
          <a:off x="4291530" y="1407961"/>
          <a:ext cx="528670" cy="28367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59</a:t>
          </a:r>
        </a:p>
      </cdr:txBody>
    </cdr:sp>
  </cdr:relSizeAnchor>
  <cdr:relSizeAnchor xmlns:cdr="http://schemas.openxmlformats.org/drawingml/2006/chartDrawing">
    <cdr:from>
      <cdr:x>0.58051</cdr:x>
      <cdr:y>0.46186</cdr:y>
    </cdr:from>
    <cdr:to>
      <cdr:x>0.61805</cdr:x>
      <cdr:y>0.56194</cdr:y>
    </cdr:to>
    <cdr:sp macro="" textlink="">
      <cdr:nvSpPr>
        <cdr:cNvPr id="10" name="TextBox 1">
          <a:extLst xmlns:a="http://schemas.openxmlformats.org/drawingml/2006/main">
            <a:ext uri="{FF2B5EF4-FFF2-40B4-BE49-F238E27FC236}">
              <a16:creationId xmlns:a16="http://schemas.microsoft.com/office/drawing/2014/main" id="{E8A4CCC1-C173-4CBE-8B0E-2EF01858D30D}"/>
            </a:ext>
          </a:extLst>
        </cdr:cNvPr>
        <cdr:cNvSpPr txBox="1"/>
      </cdr:nvSpPr>
      <cdr:spPr>
        <a:xfrm xmlns:a="http://schemas.openxmlformats.org/drawingml/2006/main">
          <a:off x="5839014" y="2130395"/>
          <a:ext cx="377592" cy="461633"/>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38</a:t>
          </a:r>
        </a:p>
        <a:p xmlns:a="http://schemas.openxmlformats.org/drawingml/2006/main">
          <a:endParaRPr lang="en-US" sz="1200" b="1" dirty="0"/>
        </a:p>
      </cdr:txBody>
    </cdr:sp>
  </cdr:relSizeAnchor>
  <cdr:relSizeAnchor xmlns:cdr="http://schemas.openxmlformats.org/drawingml/2006/chartDrawing">
    <cdr:from>
      <cdr:x>0.7369</cdr:x>
      <cdr:y>0.36674</cdr:y>
    </cdr:from>
    <cdr:to>
      <cdr:x>0.78946</cdr:x>
      <cdr:y>0.46683</cdr:y>
    </cdr:to>
    <cdr:sp macro="" textlink="">
      <cdr:nvSpPr>
        <cdr:cNvPr id="6" name="TextBox 1">
          <a:extLst xmlns:a="http://schemas.openxmlformats.org/drawingml/2006/main">
            <a:ext uri="{FF2B5EF4-FFF2-40B4-BE49-F238E27FC236}">
              <a16:creationId xmlns:a16="http://schemas.microsoft.com/office/drawing/2014/main" id="{C101AD27-5DB7-4FA1-93AB-8BC2582A6FE5}"/>
            </a:ext>
          </a:extLst>
        </cdr:cNvPr>
        <cdr:cNvSpPr txBox="1"/>
      </cdr:nvSpPr>
      <cdr:spPr>
        <a:xfrm xmlns:a="http://schemas.openxmlformats.org/drawingml/2006/main">
          <a:off x="7412026" y="1691639"/>
          <a:ext cx="528670" cy="46167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51</a:t>
          </a:r>
        </a:p>
        <a:p xmlns:a="http://schemas.openxmlformats.org/drawingml/2006/main">
          <a:endParaRPr lang="en-US" sz="1200" b="1" dirty="0"/>
        </a:p>
      </cdr:txBody>
    </cdr:sp>
  </cdr:relSizeAnchor>
  <cdr:relSizeAnchor xmlns:cdr="http://schemas.openxmlformats.org/drawingml/2006/chartDrawing">
    <cdr:from>
      <cdr:x>0.8879</cdr:x>
      <cdr:y>0.46186</cdr:y>
    </cdr:from>
    <cdr:to>
      <cdr:x>0.94046</cdr:x>
      <cdr:y>0.56195</cdr:y>
    </cdr:to>
    <cdr:sp macro="" textlink="">
      <cdr:nvSpPr>
        <cdr:cNvPr id="2" name="TextBox 1">
          <a:extLst xmlns:a="http://schemas.openxmlformats.org/drawingml/2006/main">
            <a:ext uri="{FF2B5EF4-FFF2-40B4-BE49-F238E27FC236}">
              <a16:creationId xmlns:a16="http://schemas.microsoft.com/office/drawing/2014/main" id="{79B4630F-E740-4570-D6E4-89497095D338}"/>
            </a:ext>
          </a:extLst>
        </cdr:cNvPr>
        <cdr:cNvSpPr txBox="1"/>
      </cdr:nvSpPr>
      <cdr:spPr>
        <a:xfrm xmlns:a="http://schemas.openxmlformats.org/drawingml/2006/main">
          <a:off x="8930837" y="2130372"/>
          <a:ext cx="528670" cy="46167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39</a:t>
          </a:r>
        </a:p>
        <a:p xmlns:a="http://schemas.openxmlformats.org/drawingml/2006/main">
          <a:endParaRPr lang="en-US" sz="1200" b="1" dirty="0"/>
        </a:p>
      </cdr:txBody>
    </cdr:sp>
  </cdr:relSizeAnchor>
</c:userShapes>
</file>

<file path=ppt/drawings/drawing5.xml><?xml version="1.0" encoding="utf-8"?>
<c:userShapes xmlns:c="http://schemas.openxmlformats.org/drawingml/2006/chart">
  <cdr:relSizeAnchor xmlns:cdr="http://schemas.openxmlformats.org/drawingml/2006/chartDrawing">
    <cdr:from>
      <cdr:x>0.11372</cdr:x>
      <cdr:y>0.04814</cdr:y>
    </cdr:from>
    <cdr:to>
      <cdr:x>0.14985</cdr:x>
      <cdr:y>0.10819</cdr:y>
    </cdr:to>
    <cdr:sp macro="" textlink="">
      <cdr:nvSpPr>
        <cdr:cNvPr id="7" name="TextBox 1"/>
        <cdr:cNvSpPr txBox="1"/>
      </cdr:nvSpPr>
      <cdr:spPr>
        <a:xfrm xmlns:a="http://schemas.openxmlformats.org/drawingml/2006/main">
          <a:off x="1143881" y="222046"/>
          <a:ext cx="363410" cy="2769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84</a:t>
          </a:r>
        </a:p>
      </cdr:txBody>
    </cdr:sp>
  </cdr:relSizeAnchor>
  <cdr:relSizeAnchor xmlns:cdr="http://schemas.openxmlformats.org/drawingml/2006/chartDrawing">
    <cdr:from>
      <cdr:x>0.26885</cdr:x>
      <cdr:y>0.20389</cdr:y>
    </cdr:from>
    <cdr:to>
      <cdr:x>0.3214</cdr:x>
      <cdr:y>0.26394</cdr:y>
    </cdr:to>
    <cdr:sp macro="" textlink="">
      <cdr:nvSpPr>
        <cdr:cNvPr id="8" name="TextBox 1">
          <a:extLst xmlns:a="http://schemas.openxmlformats.org/drawingml/2006/main">
            <a:ext uri="{FF2B5EF4-FFF2-40B4-BE49-F238E27FC236}">
              <a16:creationId xmlns:a16="http://schemas.microsoft.com/office/drawing/2014/main" id="{3D91B757-DF96-4CE3-BDF0-0833D4A3505A}"/>
            </a:ext>
          </a:extLst>
        </cdr:cNvPr>
        <cdr:cNvSpPr txBox="1"/>
      </cdr:nvSpPr>
      <cdr:spPr>
        <a:xfrm xmlns:a="http://schemas.openxmlformats.org/drawingml/2006/main">
          <a:off x="2704202" y="940449"/>
          <a:ext cx="528569" cy="2769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66</a:t>
          </a:r>
        </a:p>
      </cdr:txBody>
    </cdr:sp>
  </cdr:relSizeAnchor>
  <cdr:relSizeAnchor xmlns:cdr="http://schemas.openxmlformats.org/drawingml/2006/chartDrawing">
    <cdr:from>
      <cdr:x>0.42635</cdr:x>
      <cdr:y>0.5</cdr:y>
    </cdr:from>
    <cdr:to>
      <cdr:x>0.4789</cdr:x>
      <cdr:y>0.56005</cdr:y>
    </cdr:to>
    <cdr:sp macro="" textlink="">
      <cdr:nvSpPr>
        <cdr:cNvPr id="9" name="TextBox 1">
          <a:extLst xmlns:a="http://schemas.openxmlformats.org/drawingml/2006/main">
            <a:ext uri="{FF2B5EF4-FFF2-40B4-BE49-F238E27FC236}">
              <a16:creationId xmlns:a16="http://schemas.microsoft.com/office/drawing/2014/main" id="{1D6DAE20-BEE4-447D-A347-2545DE42C215}"/>
            </a:ext>
          </a:extLst>
        </cdr:cNvPr>
        <cdr:cNvSpPr txBox="1"/>
      </cdr:nvSpPr>
      <cdr:spPr>
        <a:xfrm xmlns:a="http://schemas.openxmlformats.org/drawingml/2006/main">
          <a:off x="4288420" y="2306320"/>
          <a:ext cx="528569" cy="2769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32</a:t>
          </a:r>
        </a:p>
      </cdr:txBody>
    </cdr:sp>
  </cdr:relSizeAnchor>
  <cdr:relSizeAnchor xmlns:cdr="http://schemas.openxmlformats.org/drawingml/2006/chartDrawing">
    <cdr:from>
      <cdr:x>0.58078</cdr:x>
      <cdr:y>0.4559</cdr:y>
    </cdr:from>
    <cdr:to>
      <cdr:x>0.63333</cdr:x>
      <cdr:y>0.51595</cdr:y>
    </cdr:to>
    <cdr:sp macro="" textlink="">
      <cdr:nvSpPr>
        <cdr:cNvPr id="10" name="TextBox 1">
          <a:extLst xmlns:a="http://schemas.openxmlformats.org/drawingml/2006/main">
            <a:ext uri="{FF2B5EF4-FFF2-40B4-BE49-F238E27FC236}">
              <a16:creationId xmlns:a16="http://schemas.microsoft.com/office/drawing/2014/main" id="{EDDA491E-5E4C-4BD6-BD4D-793AE2733014}"/>
            </a:ext>
          </a:extLst>
        </cdr:cNvPr>
        <cdr:cNvSpPr txBox="1"/>
      </cdr:nvSpPr>
      <cdr:spPr>
        <a:xfrm xmlns:a="http://schemas.openxmlformats.org/drawingml/2006/main">
          <a:off x="5841745" y="2102896"/>
          <a:ext cx="528569" cy="2769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37</a:t>
          </a:r>
        </a:p>
      </cdr:txBody>
    </cdr:sp>
  </cdr:relSizeAnchor>
  <cdr:relSizeAnchor xmlns:cdr="http://schemas.openxmlformats.org/drawingml/2006/chartDrawing">
    <cdr:from>
      <cdr:x>0.7369</cdr:x>
      <cdr:y>0.33671</cdr:y>
    </cdr:from>
    <cdr:to>
      <cdr:x>0.78945</cdr:x>
      <cdr:y>0.39676</cdr:y>
    </cdr:to>
    <cdr:sp macro="" textlink="">
      <cdr:nvSpPr>
        <cdr:cNvPr id="6" name="TextBox 1">
          <a:extLst xmlns:a="http://schemas.openxmlformats.org/drawingml/2006/main">
            <a:ext uri="{FF2B5EF4-FFF2-40B4-BE49-F238E27FC236}">
              <a16:creationId xmlns:a16="http://schemas.microsoft.com/office/drawing/2014/main" id="{65F04693-A989-4894-8ABA-A4E2D40E8B3B}"/>
            </a:ext>
          </a:extLst>
        </cdr:cNvPr>
        <cdr:cNvSpPr txBox="1"/>
      </cdr:nvSpPr>
      <cdr:spPr>
        <a:xfrm xmlns:a="http://schemas.openxmlformats.org/drawingml/2006/main">
          <a:off x="7412026" y="1553144"/>
          <a:ext cx="528569" cy="2769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51</a:t>
          </a:r>
        </a:p>
      </cdr:txBody>
    </cdr:sp>
  </cdr:relSizeAnchor>
  <cdr:relSizeAnchor xmlns:cdr="http://schemas.openxmlformats.org/drawingml/2006/chartDrawing">
    <cdr:from>
      <cdr:x>0.88791</cdr:x>
      <cdr:y>0.43995</cdr:y>
    </cdr:from>
    <cdr:to>
      <cdr:x>0.94046</cdr:x>
      <cdr:y>0.5</cdr:y>
    </cdr:to>
    <cdr:sp macro="" textlink="">
      <cdr:nvSpPr>
        <cdr:cNvPr id="2" name="TextBox 1">
          <a:extLst xmlns:a="http://schemas.openxmlformats.org/drawingml/2006/main">
            <a:ext uri="{FF2B5EF4-FFF2-40B4-BE49-F238E27FC236}">
              <a16:creationId xmlns:a16="http://schemas.microsoft.com/office/drawing/2014/main" id="{28FBEA05-57A4-6FF2-3A30-344E52487B53}"/>
            </a:ext>
          </a:extLst>
        </cdr:cNvPr>
        <cdr:cNvSpPr txBox="1"/>
      </cdr:nvSpPr>
      <cdr:spPr>
        <a:xfrm xmlns:a="http://schemas.openxmlformats.org/drawingml/2006/main">
          <a:off x="8930938" y="2029331"/>
          <a:ext cx="528569" cy="27698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b="1" dirty="0"/>
            <a:t>40</a:t>
          </a:r>
        </a:p>
      </cdr:txBody>
    </cdr:sp>
  </cdr:relSizeAnchor>
</c:userShapes>
</file>

<file path=ppt/drawings/drawing6.xml><?xml version="1.0" encoding="utf-8"?>
<c:userShapes xmlns:c="http://schemas.openxmlformats.org/drawingml/2006/chart">
  <cdr:relSizeAnchor xmlns:cdr="http://schemas.openxmlformats.org/drawingml/2006/chartDrawing">
    <cdr:from>
      <cdr:x>0.06997</cdr:x>
      <cdr:y>0.75581</cdr:y>
    </cdr:from>
    <cdr:to>
      <cdr:x>0.48926</cdr:x>
      <cdr:y>0.84506</cdr:y>
    </cdr:to>
    <cdr:sp macro="" textlink="">
      <cdr:nvSpPr>
        <cdr:cNvPr id="2" name="TextBox 1">
          <a:extLst xmlns:a="http://schemas.openxmlformats.org/drawingml/2006/main">
            <a:ext uri="{FF2B5EF4-FFF2-40B4-BE49-F238E27FC236}">
              <a16:creationId xmlns:a16="http://schemas.microsoft.com/office/drawing/2014/main" id="{1E54C0EC-12CD-4124-8A84-1295E319FA14}"/>
            </a:ext>
          </a:extLst>
        </cdr:cNvPr>
        <cdr:cNvSpPr txBox="1"/>
      </cdr:nvSpPr>
      <cdr:spPr>
        <a:xfrm xmlns:a="http://schemas.openxmlformats.org/drawingml/2006/main">
          <a:off x="324552" y="3401812"/>
          <a:ext cx="1944914" cy="40171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a:t>Race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643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sz="quarter" idx="1"/>
          </p:nvPr>
        </p:nvSpPr>
        <p:spPr>
          <a:xfrm>
            <a:off x="3884614" y="2"/>
            <a:ext cx="2971800" cy="466434"/>
          </a:xfrm>
          <a:prstGeom prst="rect">
            <a:avLst/>
          </a:prstGeom>
        </p:spPr>
        <p:txBody>
          <a:bodyPr vert="horz" lIns="92487" tIns="46244" rIns="92487" bIns="46244" rtlCol="0"/>
          <a:lstStyle>
            <a:lvl1pPr algn="r">
              <a:defRPr sz="1200"/>
            </a:lvl1pPr>
          </a:lstStyle>
          <a:p>
            <a:fld id="{F33187E7-D492-4942-81E0-1DF45BCCEF55}" type="datetimeFigureOut">
              <a:rPr lang="en-US" smtClean="0"/>
              <a:t>5/9/2023</a:t>
            </a:fld>
            <a:endParaRPr lang="en-US"/>
          </a:p>
        </p:txBody>
      </p:sp>
      <p:sp>
        <p:nvSpPr>
          <p:cNvPr id="4" name="Footer Placeholder 3"/>
          <p:cNvSpPr>
            <a:spLocks noGrp="1"/>
          </p:cNvSpPr>
          <p:nvPr>
            <p:ph type="ftr" sz="quarter" idx="2"/>
          </p:nvPr>
        </p:nvSpPr>
        <p:spPr>
          <a:xfrm>
            <a:off x="0" y="8829969"/>
            <a:ext cx="2971800" cy="466434"/>
          </a:xfrm>
          <a:prstGeom prst="rect">
            <a:avLst/>
          </a:prstGeom>
        </p:spPr>
        <p:txBody>
          <a:bodyPr vert="horz" lIns="92487" tIns="46244" rIns="92487" bIns="46244"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9"/>
            <a:ext cx="2971800" cy="466434"/>
          </a:xfrm>
          <a:prstGeom prst="rect">
            <a:avLst/>
          </a:prstGeom>
        </p:spPr>
        <p:txBody>
          <a:bodyPr vert="horz" lIns="92487" tIns="46244" rIns="92487" bIns="46244" rtlCol="0" anchor="b"/>
          <a:lstStyle>
            <a:lvl1pPr algn="r">
              <a:defRPr sz="1200"/>
            </a:lvl1pPr>
          </a:lstStyle>
          <a:p>
            <a:fld id="{AF7D9684-77D0-4051-AD0E-ADFCAE828EC2}" type="slidenum">
              <a:rPr lang="en-US" smtClean="0"/>
              <a:t>‹#›</a:t>
            </a:fld>
            <a:endParaRPr lang="en-US"/>
          </a:p>
        </p:txBody>
      </p:sp>
    </p:spTree>
    <p:extLst>
      <p:ext uri="{BB962C8B-B14F-4D97-AF65-F5344CB8AC3E}">
        <p14:creationId xmlns:p14="http://schemas.microsoft.com/office/powerpoint/2010/main" val="301116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643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884614" y="2"/>
            <a:ext cx="2971800" cy="466434"/>
          </a:xfrm>
          <a:prstGeom prst="rect">
            <a:avLst/>
          </a:prstGeom>
        </p:spPr>
        <p:txBody>
          <a:bodyPr vert="horz" lIns="92487" tIns="46244" rIns="92487" bIns="46244" rtlCol="0"/>
          <a:lstStyle>
            <a:lvl1pPr algn="r">
              <a:defRPr sz="1200"/>
            </a:lvl1pPr>
          </a:lstStyle>
          <a:p>
            <a:fld id="{E65CF80B-B016-47D3-9A4F-3FF6F1E765C8}" type="datetimeFigureOut">
              <a:rPr lang="en-US" smtClean="0"/>
              <a:t>5/9/2023</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85800" y="4473895"/>
            <a:ext cx="5486400" cy="3660458"/>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2971800" cy="466434"/>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9"/>
            <a:ext cx="2971800" cy="466434"/>
          </a:xfrm>
          <a:prstGeom prst="rect">
            <a:avLst/>
          </a:prstGeom>
        </p:spPr>
        <p:txBody>
          <a:bodyPr vert="horz" lIns="92487" tIns="46244" rIns="92487" bIns="46244" rtlCol="0" anchor="b"/>
          <a:lstStyle>
            <a:lvl1pPr algn="r">
              <a:defRPr sz="1200"/>
            </a:lvl1pPr>
          </a:lstStyle>
          <a:p>
            <a:fld id="{52C4B13B-AA80-4A5E-9A0C-2C326D2215AA}" type="slidenum">
              <a:rPr lang="en-US" smtClean="0"/>
              <a:t>‹#›</a:t>
            </a:fld>
            <a:endParaRPr lang="en-US"/>
          </a:p>
        </p:txBody>
      </p:sp>
    </p:spTree>
    <p:extLst>
      <p:ext uri="{BB962C8B-B14F-4D97-AF65-F5344CB8AC3E}">
        <p14:creationId xmlns:p14="http://schemas.microsoft.com/office/powerpoint/2010/main" val="3948668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it and why do we do it?</a:t>
            </a:r>
          </a:p>
        </p:txBody>
      </p:sp>
      <p:sp>
        <p:nvSpPr>
          <p:cNvPr id="4" name="Slide Number Placeholder 3"/>
          <p:cNvSpPr>
            <a:spLocks noGrp="1"/>
          </p:cNvSpPr>
          <p:nvPr>
            <p:ph type="sldNum" sz="quarter" idx="10"/>
          </p:nvPr>
        </p:nvSpPr>
        <p:spPr/>
        <p:txBody>
          <a:bodyPr/>
          <a:lstStyle/>
          <a:p>
            <a:fld id="{52C4B13B-AA80-4A5E-9A0C-2C326D2215AA}" type="slidenum">
              <a:rPr lang="en-US" smtClean="0"/>
              <a:t>1</a:t>
            </a:fld>
            <a:endParaRPr lang="en-US"/>
          </a:p>
        </p:txBody>
      </p:sp>
    </p:spTree>
    <p:extLst>
      <p:ext uri="{BB962C8B-B14F-4D97-AF65-F5344CB8AC3E}">
        <p14:creationId xmlns:p14="http://schemas.microsoft.com/office/powerpoint/2010/main" val="3955445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is usually the case, African-Americans over-represented in the homelessness population.</a:t>
            </a:r>
          </a:p>
          <a:p>
            <a:r>
              <a:rPr lang="en-US" dirty="0"/>
              <a:t> 25% of total homelessness population compared to 11% of City of Des Moines, and 7% of Polk County</a:t>
            </a:r>
          </a:p>
          <a:p>
            <a:endParaRPr lang="en-US" dirty="0"/>
          </a:p>
          <a:p>
            <a:r>
              <a:rPr lang="en-US" dirty="0"/>
              <a:t>Age breakdown is new to the PIT due to the national conversation around an aging population. In Des Moines, not as large of a proportion of adults 55+ as rest of country. Cost of living for retirees lower in Iowa, </a:t>
            </a:r>
            <a:r>
              <a:rPr lang="en-US" dirty="0" err="1"/>
              <a:t>etc</a:t>
            </a:r>
            <a:endParaRPr lang="en-US" dirty="0"/>
          </a:p>
        </p:txBody>
      </p:sp>
      <p:sp>
        <p:nvSpPr>
          <p:cNvPr id="4" name="Slide Number Placeholder 3"/>
          <p:cNvSpPr>
            <a:spLocks noGrp="1"/>
          </p:cNvSpPr>
          <p:nvPr>
            <p:ph type="sldNum" sz="quarter" idx="10"/>
          </p:nvPr>
        </p:nvSpPr>
        <p:spPr/>
        <p:txBody>
          <a:bodyPr/>
          <a:lstStyle/>
          <a:p>
            <a:fld id="{52C4B13B-AA80-4A5E-9A0C-2C326D2215AA}" type="slidenum">
              <a:rPr lang="en-US" smtClean="0"/>
              <a:t>10</a:t>
            </a:fld>
            <a:endParaRPr lang="en-US" dirty="0"/>
          </a:p>
        </p:txBody>
      </p:sp>
    </p:spTree>
    <p:extLst>
      <p:ext uri="{BB962C8B-B14F-4D97-AF65-F5344CB8AC3E}">
        <p14:creationId xmlns:p14="http://schemas.microsoft.com/office/powerpoint/2010/main" val="2723407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change in Year round bed shelter capacity from 2022 to 2023. (1 fewer bed at IHYC, 1 more at CFI)</a:t>
            </a:r>
          </a:p>
          <a:p>
            <a:endParaRPr lang="en-US" dirty="0"/>
          </a:p>
        </p:txBody>
      </p:sp>
      <p:sp>
        <p:nvSpPr>
          <p:cNvPr id="4" name="Slide Number Placeholder 3"/>
          <p:cNvSpPr>
            <a:spLocks noGrp="1"/>
          </p:cNvSpPr>
          <p:nvPr>
            <p:ph type="sldNum" sz="quarter" idx="10"/>
          </p:nvPr>
        </p:nvSpPr>
        <p:spPr/>
        <p:txBody>
          <a:bodyPr/>
          <a:lstStyle/>
          <a:p>
            <a:fld id="{52C4B13B-AA80-4A5E-9A0C-2C326D2215AA}" type="slidenum">
              <a:rPr lang="en-US" smtClean="0"/>
              <a:t>11</a:t>
            </a:fld>
            <a:endParaRPr lang="en-US" dirty="0"/>
          </a:p>
        </p:txBody>
      </p:sp>
    </p:spTree>
    <p:extLst>
      <p:ext uri="{BB962C8B-B14F-4D97-AF65-F5344CB8AC3E}">
        <p14:creationId xmlns:p14="http://schemas.microsoft.com/office/powerpoint/2010/main" val="1874130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Decrease in beds reported from last year to this year at Hope Center for Women and Children (20 this year, 32 last year)</a:t>
            </a:r>
          </a:p>
          <a:p>
            <a:endParaRPr lang="en-US" dirty="0"/>
          </a:p>
        </p:txBody>
      </p:sp>
      <p:sp>
        <p:nvSpPr>
          <p:cNvPr id="4" name="Slide Number Placeholder 3"/>
          <p:cNvSpPr>
            <a:spLocks noGrp="1"/>
          </p:cNvSpPr>
          <p:nvPr>
            <p:ph type="sldNum" sz="quarter" idx="10"/>
          </p:nvPr>
        </p:nvSpPr>
        <p:spPr/>
        <p:txBody>
          <a:bodyPr/>
          <a:lstStyle/>
          <a:p>
            <a:fld id="{52C4B13B-AA80-4A5E-9A0C-2C326D2215AA}" type="slidenum">
              <a:rPr lang="en-US" smtClean="0"/>
              <a:t>12</a:t>
            </a:fld>
            <a:endParaRPr lang="en-US"/>
          </a:p>
        </p:txBody>
      </p:sp>
    </p:spTree>
    <p:extLst>
      <p:ext uri="{BB962C8B-B14F-4D97-AF65-F5344CB8AC3E}">
        <p14:creationId xmlns:p14="http://schemas.microsoft.com/office/powerpoint/2010/main" val="3556089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OPH 2019 – 2021 largely consisted of YMCA supportive housing and Home Connection. </a:t>
            </a:r>
          </a:p>
          <a:p>
            <a:r>
              <a:rPr lang="en-US" dirty="0"/>
              <a:t>2022, 2023 – Emergency Housing vouchers added into the mix, 34% increase over the 2 year span</a:t>
            </a:r>
          </a:p>
        </p:txBody>
      </p:sp>
      <p:sp>
        <p:nvSpPr>
          <p:cNvPr id="4" name="Slide Number Placeholder 3"/>
          <p:cNvSpPr>
            <a:spLocks noGrp="1"/>
          </p:cNvSpPr>
          <p:nvPr>
            <p:ph type="sldNum" sz="quarter" idx="10"/>
          </p:nvPr>
        </p:nvSpPr>
        <p:spPr/>
        <p:txBody>
          <a:bodyPr/>
          <a:lstStyle/>
          <a:p>
            <a:fld id="{52C4B13B-AA80-4A5E-9A0C-2C326D2215AA}" type="slidenum">
              <a:rPr lang="en-US" smtClean="0"/>
              <a:t>13</a:t>
            </a:fld>
            <a:endParaRPr lang="en-US"/>
          </a:p>
        </p:txBody>
      </p:sp>
    </p:spTree>
    <p:extLst>
      <p:ext uri="{BB962C8B-B14F-4D97-AF65-F5344CB8AC3E}">
        <p14:creationId xmlns:p14="http://schemas.microsoft.com/office/powerpoint/2010/main" val="2492851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C4B13B-AA80-4A5E-9A0C-2C326D2215AA}" type="slidenum">
              <a:rPr lang="en-US" smtClean="0"/>
              <a:t>14</a:t>
            </a:fld>
            <a:endParaRPr lang="en-US"/>
          </a:p>
        </p:txBody>
      </p:sp>
    </p:spTree>
    <p:extLst>
      <p:ext uri="{BB962C8B-B14F-4D97-AF65-F5344CB8AC3E}">
        <p14:creationId xmlns:p14="http://schemas.microsoft.com/office/powerpoint/2010/main" val="1593542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C4B13B-AA80-4A5E-9A0C-2C326D2215AA}" type="slidenum">
              <a:rPr lang="en-US" smtClean="0"/>
              <a:t>15</a:t>
            </a:fld>
            <a:endParaRPr lang="en-US"/>
          </a:p>
        </p:txBody>
      </p:sp>
    </p:spTree>
    <p:extLst>
      <p:ext uri="{BB962C8B-B14F-4D97-AF65-F5344CB8AC3E}">
        <p14:creationId xmlns:p14="http://schemas.microsoft.com/office/powerpoint/2010/main" val="3322765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C4B13B-AA80-4A5E-9A0C-2C326D2215AA}" type="slidenum">
              <a:rPr lang="en-US" smtClean="0"/>
              <a:t>16</a:t>
            </a:fld>
            <a:endParaRPr lang="en-US"/>
          </a:p>
        </p:txBody>
      </p:sp>
    </p:spTree>
    <p:extLst>
      <p:ext uri="{BB962C8B-B14F-4D97-AF65-F5344CB8AC3E}">
        <p14:creationId xmlns:p14="http://schemas.microsoft.com/office/powerpoint/2010/main" val="2508601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6% increase overall</a:t>
            </a:r>
          </a:p>
          <a:p>
            <a:r>
              <a:rPr lang="en-US" baseline="0" dirty="0"/>
              <a:t>ES slightly lower than last year, essentially the same as 2020 (CISS lower than in years’ past at 138, CFI up from 11 last year to 37 this year, Bethel also up)</a:t>
            </a:r>
          </a:p>
          <a:p>
            <a:endParaRPr lang="en-US" baseline="0" dirty="0"/>
          </a:p>
          <a:p>
            <a:r>
              <a:rPr lang="en-US" baseline="0" dirty="0"/>
              <a:t>129 Unsheltered, increase from past two years, but is virtually the same as 2020, which was also the highest number to date at that point</a:t>
            </a:r>
          </a:p>
          <a:p>
            <a:endParaRPr lang="en-US" baseline="0" dirty="0"/>
          </a:p>
          <a:p>
            <a:r>
              <a:rPr lang="en-US" baseline="0" dirty="0"/>
              <a:t>126 in TH. Highest number of last three years, but exactly the same as 2020 (Slightly larger population at DOF and Beacon responsible for increase)</a:t>
            </a:r>
          </a:p>
        </p:txBody>
      </p:sp>
      <p:sp>
        <p:nvSpPr>
          <p:cNvPr id="4" name="Slide Number Placeholder 3"/>
          <p:cNvSpPr>
            <a:spLocks noGrp="1"/>
          </p:cNvSpPr>
          <p:nvPr>
            <p:ph type="sldNum" sz="quarter" idx="10"/>
          </p:nvPr>
        </p:nvSpPr>
        <p:spPr/>
        <p:txBody>
          <a:bodyPr/>
          <a:lstStyle/>
          <a:p>
            <a:fld id="{52C4B13B-AA80-4A5E-9A0C-2C326D2215AA}" type="slidenum">
              <a:rPr lang="en-US" smtClean="0"/>
              <a:t>2</a:t>
            </a:fld>
            <a:endParaRPr lang="en-US"/>
          </a:p>
        </p:txBody>
      </p:sp>
    </p:spTree>
    <p:extLst>
      <p:ext uri="{BB962C8B-B14F-4D97-AF65-F5344CB8AC3E}">
        <p14:creationId xmlns:p14="http://schemas.microsoft.com/office/powerpoint/2010/main" val="2828323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2C4B13B-AA80-4A5E-9A0C-2C326D2215AA}" type="slidenum">
              <a:rPr lang="en-US" smtClean="0"/>
              <a:t>3</a:t>
            </a:fld>
            <a:endParaRPr lang="en-US"/>
          </a:p>
        </p:txBody>
      </p:sp>
    </p:spTree>
    <p:extLst>
      <p:ext uri="{BB962C8B-B14F-4D97-AF65-F5344CB8AC3E}">
        <p14:creationId xmlns:p14="http://schemas.microsoft.com/office/powerpoint/2010/main" val="623919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80% from Polk County, 15% from other counties in Iowa, 5% from out of state (Nevada, Illinois, Oregon)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C4B13B-AA80-4A5E-9A0C-2C326D2215A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8214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year increase overall, 8% increase from last year, 36% increase since 2018 </a:t>
            </a:r>
          </a:p>
          <a:p>
            <a:r>
              <a:rPr lang="en-US" dirty="0"/>
              <a:t>Slight decrease in RRH from last year, OPH increase due to Emergency Housing Vouchers (115 total beds, up from 37 last year)</a:t>
            </a:r>
          </a:p>
          <a:p>
            <a:endParaRPr lang="en-US" dirty="0"/>
          </a:p>
          <a:p>
            <a:r>
              <a:rPr lang="en-US" dirty="0"/>
              <a:t>RRH – Seeing year over year contraction of RRH as COVID relief funds end, but won’t see full contraction until end of 2025 with end of ERA</a:t>
            </a:r>
          </a:p>
          <a:p>
            <a:endParaRPr lang="en-US" dirty="0"/>
          </a:p>
          <a:p>
            <a:r>
              <a:rPr lang="en-US" dirty="0"/>
              <a:t>PSH – Almost identical to last year. All programs have essentially maintained</a:t>
            </a:r>
          </a:p>
          <a:p>
            <a:endParaRPr lang="en-US" dirty="0"/>
          </a:p>
        </p:txBody>
      </p:sp>
      <p:sp>
        <p:nvSpPr>
          <p:cNvPr id="4" name="Slide Number Placeholder 3"/>
          <p:cNvSpPr>
            <a:spLocks noGrp="1"/>
          </p:cNvSpPr>
          <p:nvPr>
            <p:ph type="sldNum" sz="quarter" idx="10"/>
          </p:nvPr>
        </p:nvSpPr>
        <p:spPr/>
        <p:txBody>
          <a:bodyPr/>
          <a:lstStyle/>
          <a:p>
            <a:fld id="{52C4B13B-AA80-4A5E-9A0C-2C326D2215AA}" type="slidenum">
              <a:rPr lang="en-US" smtClean="0"/>
              <a:t>5</a:t>
            </a:fld>
            <a:endParaRPr lang="en-US"/>
          </a:p>
        </p:txBody>
      </p:sp>
    </p:spTree>
    <p:extLst>
      <p:ext uri="{BB962C8B-B14F-4D97-AF65-F5344CB8AC3E}">
        <p14:creationId xmlns:p14="http://schemas.microsoft.com/office/powerpoint/2010/main" val="2244611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Drastic reduction in sheltered Chronic population. Fits in with the numbers outside of 2022.</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52C4B13B-AA80-4A5E-9A0C-2C326D2215AA}" type="slidenum">
              <a:rPr lang="en-US" smtClean="0"/>
              <a:t>6</a:t>
            </a:fld>
            <a:endParaRPr lang="en-US"/>
          </a:p>
        </p:txBody>
      </p:sp>
    </p:spTree>
    <p:extLst>
      <p:ext uri="{BB962C8B-B14F-4D97-AF65-F5344CB8AC3E}">
        <p14:creationId xmlns:p14="http://schemas.microsoft.com/office/powerpoint/2010/main" val="858460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Decrease from prior year, slight increase in unsheltered numbers. Second lowest in last 6 years.</a:t>
            </a:r>
          </a:p>
          <a:p>
            <a:endParaRPr lang="en-US" baseline="0" dirty="0"/>
          </a:p>
          <a:p>
            <a:r>
              <a:rPr lang="en-US" baseline="0" dirty="0"/>
              <a:t>2018 was final year for 360 House. Since then, population has dropped lower and lower.</a:t>
            </a:r>
          </a:p>
          <a:p>
            <a:endParaRPr lang="en-US" baseline="0" dirty="0"/>
          </a:p>
        </p:txBody>
      </p:sp>
      <p:sp>
        <p:nvSpPr>
          <p:cNvPr id="4" name="Slide Number Placeholder 3"/>
          <p:cNvSpPr>
            <a:spLocks noGrp="1"/>
          </p:cNvSpPr>
          <p:nvPr>
            <p:ph type="sldNum" sz="quarter" idx="10"/>
          </p:nvPr>
        </p:nvSpPr>
        <p:spPr/>
        <p:txBody>
          <a:bodyPr/>
          <a:lstStyle/>
          <a:p>
            <a:fld id="{52C4B13B-AA80-4A5E-9A0C-2C326D2215AA}" type="slidenum">
              <a:rPr lang="en-US" smtClean="0"/>
              <a:t>7</a:t>
            </a:fld>
            <a:endParaRPr lang="en-US"/>
          </a:p>
        </p:txBody>
      </p:sp>
    </p:spTree>
    <p:extLst>
      <p:ext uri="{BB962C8B-B14F-4D97-AF65-F5344CB8AC3E}">
        <p14:creationId xmlns:p14="http://schemas.microsoft.com/office/powerpoint/2010/main" val="1850224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decrease in youth population. </a:t>
            </a:r>
          </a:p>
          <a:p>
            <a:endParaRPr lang="en-US" dirty="0"/>
          </a:p>
          <a:p>
            <a:r>
              <a:rPr lang="en-US" dirty="0"/>
              <a:t>4 Unsheltered youth found during the PIT count this year, compared to none last year. </a:t>
            </a:r>
          </a:p>
          <a:p>
            <a:endParaRPr lang="en-US" dirty="0"/>
          </a:p>
          <a:p>
            <a:r>
              <a:rPr lang="en-US" dirty="0"/>
              <a:t>Sheltered total down from last year, in line with 2020 and 2021</a:t>
            </a:r>
          </a:p>
          <a:p>
            <a:endParaRPr lang="en-US" dirty="0"/>
          </a:p>
          <a:p>
            <a:r>
              <a:rPr lang="en-US" dirty="0"/>
              <a:t>13 total in TH between YHDP TH, Door of Faith, and IHYC lighthouse</a:t>
            </a:r>
          </a:p>
        </p:txBody>
      </p:sp>
      <p:sp>
        <p:nvSpPr>
          <p:cNvPr id="4" name="Slide Number Placeholder 3"/>
          <p:cNvSpPr>
            <a:spLocks noGrp="1"/>
          </p:cNvSpPr>
          <p:nvPr>
            <p:ph type="sldNum" sz="quarter" idx="10"/>
          </p:nvPr>
        </p:nvSpPr>
        <p:spPr/>
        <p:txBody>
          <a:bodyPr/>
          <a:lstStyle/>
          <a:p>
            <a:fld id="{52C4B13B-AA80-4A5E-9A0C-2C326D2215AA}" type="slidenum">
              <a:rPr lang="en-US" smtClean="0"/>
              <a:t>8</a:t>
            </a:fld>
            <a:endParaRPr lang="en-US"/>
          </a:p>
        </p:txBody>
      </p:sp>
    </p:spTree>
    <p:extLst>
      <p:ext uri="{BB962C8B-B14F-4D97-AF65-F5344CB8AC3E}">
        <p14:creationId xmlns:p14="http://schemas.microsoft.com/office/powerpoint/2010/main" val="40516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Substance Abuse totals continue to increase year over year in last 5. </a:t>
            </a:r>
          </a:p>
          <a:p>
            <a:endParaRPr lang="en-US" dirty="0"/>
          </a:p>
          <a:p>
            <a:r>
              <a:rPr lang="en-US" dirty="0"/>
              <a:t>Self-reported mental illness fell substantially</a:t>
            </a:r>
          </a:p>
          <a:p>
            <a:endParaRPr lang="en-US" dirty="0"/>
          </a:p>
          <a:p>
            <a:r>
              <a:rPr lang="en-US" dirty="0"/>
              <a:t>DV highest total in last 5 years</a:t>
            </a:r>
          </a:p>
        </p:txBody>
      </p:sp>
      <p:sp>
        <p:nvSpPr>
          <p:cNvPr id="4" name="Slide Number Placeholder 3"/>
          <p:cNvSpPr>
            <a:spLocks noGrp="1"/>
          </p:cNvSpPr>
          <p:nvPr>
            <p:ph type="sldNum" sz="quarter" idx="10"/>
          </p:nvPr>
        </p:nvSpPr>
        <p:spPr/>
        <p:txBody>
          <a:bodyPr/>
          <a:lstStyle/>
          <a:p>
            <a:fld id="{52C4B13B-AA80-4A5E-9A0C-2C326D2215AA}" type="slidenum">
              <a:rPr lang="en-US" smtClean="0"/>
              <a:t>9</a:t>
            </a:fld>
            <a:endParaRPr lang="en-US" dirty="0"/>
          </a:p>
        </p:txBody>
      </p:sp>
    </p:spTree>
    <p:extLst>
      <p:ext uri="{BB962C8B-B14F-4D97-AF65-F5344CB8AC3E}">
        <p14:creationId xmlns:p14="http://schemas.microsoft.com/office/powerpoint/2010/main" val="35742864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00629B"/>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05CFBBF9-A350-497E-8CEB-CCC054DCCD58}"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26866" y="152738"/>
            <a:ext cx="4343401" cy="2069038"/>
          </a:xfrm>
          <a:prstGeom prst="rect">
            <a:avLst/>
          </a:prstGeom>
        </p:spPr>
      </p:pic>
    </p:spTree>
    <p:extLst>
      <p:ext uri="{BB962C8B-B14F-4D97-AF65-F5344CB8AC3E}">
        <p14:creationId xmlns:p14="http://schemas.microsoft.com/office/powerpoint/2010/main" val="1015693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2C1A9B-F640-4A20-A9E8-0D317544E7CC}"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p>
        </p:txBody>
      </p:sp>
      <p:sp>
        <p:nvSpPr>
          <p:cNvPr id="6" name="Slide Number Placeholder 5"/>
          <p:cNvSpPr>
            <a:spLocks noGrp="1"/>
          </p:cNvSpPr>
          <p:nvPr>
            <p:ph type="sldNum" sz="quarter" idx="12"/>
          </p:nvPr>
        </p:nvSpPr>
        <p:spPr/>
        <p:txBody>
          <a:bodyPr/>
          <a:lstStyle/>
          <a:p>
            <a:fld id="{E18F5AD3-A273-4C92-8C1D-2189FF9C7BEB}" type="slidenum">
              <a:rPr lang="en-US" smtClean="0"/>
              <a:t>‹#›</a:t>
            </a:fld>
            <a:endParaRPr lang="en-US"/>
          </a:p>
        </p:txBody>
      </p:sp>
    </p:spTree>
    <p:extLst>
      <p:ext uri="{BB962C8B-B14F-4D97-AF65-F5344CB8AC3E}">
        <p14:creationId xmlns:p14="http://schemas.microsoft.com/office/powerpoint/2010/main" val="85984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580EB3-CA2C-432D-BC5F-8B64D30F8005}"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a:t>
            </a:fld>
            <a:endParaRPr lang="en-US"/>
          </a:p>
        </p:txBody>
      </p:sp>
    </p:spTree>
    <p:extLst>
      <p:ext uri="{BB962C8B-B14F-4D97-AF65-F5344CB8AC3E}">
        <p14:creationId xmlns:p14="http://schemas.microsoft.com/office/powerpoint/2010/main" val="22793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47B391-BCC8-45FE-99BD-6143B49BE098}" type="datetime1">
              <a:rPr lang="en-US" smtClean="0"/>
              <a:t>5/9/2023</a:t>
            </a:fld>
            <a:endParaRPr lang="en-US"/>
          </a:p>
        </p:txBody>
      </p:sp>
      <p:sp>
        <p:nvSpPr>
          <p:cNvPr id="6" name="Footer Placeholder 5"/>
          <p:cNvSpPr>
            <a:spLocks noGrp="1"/>
          </p:cNvSpPr>
          <p:nvPr>
            <p:ph type="ftr" sz="quarter" idx="11"/>
          </p:nvPr>
        </p:nvSpPr>
        <p:spPr/>
        <p:txBody>
          <a:bodyPr/>
          <a:lstStyle/>
          <a:p>
            <a:r>
              <a:rPr lang="en-US"/>
              <a:t>www.icalliances.org</a:t>
            </a:r>
          </a:p>
        </p:txBody>
      </p:sp>
      <p:sp>
        <p:nvSpPr>
          <p:cNvPr id="7" name="Slide Number Placeholder 6"/>
          <p:cNvSpPr>
            <a:spLocks noGrp="1"/>
          </p:cNvSpPr>
          <p:nvPr>
            <p:ph type="sldNum" sz="quarter" idx="12"/>
          </p:nvPr>
        </p:nvSpPr>
        <p:spPr/>
        <p:txBody>
          <a:bodyPr/>
          <a:lstStyle/>
          <a:p>
            <a:fld id="{E18F5AD3-A273-4C92-8C1D-2189FF9C7BEB}" type="slidenum">
              <a:rPr lang="en-US" smtClean="0"/>
              <a:t>‹#›</a:t>
            </a:fld>
            <a:endParaRPr lang="en-US"/>
          </a:p>
        </p:txBody>
      </p:sp>
    </p:spTree>
    <p:extLst>
      <p:ext uri="{BB962C8B-B14F-4D97-AF65-F5344CB8AC3E}">
        <p14:creationId xmlns:p14="http://schemas.microsoft.com/office/powerpoint/2010/main" val="3808794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82004C-6BD9-4F04-8784-9F7E2DDB7403}" type="datetime1">
              <a:rPr lang="en-US" smtClean="0"/>
              <a:t>5/9/2023</a:t>
            </a:fld>
            <a:endParaRPr lang="en-US"/>
          </a:p>
        </p:txBody>
      </p:sp>
      <p:sp>
        <p:nvSpPr>
          <p:cNvPr id="8" name="Footer Placeholder 7"/>
          <p:cNvSpPr>
            <a:spLocks noGrp="1"/>
          </p:cNvSpPr>
          <p:nvPr>
            <p:ph type="ftr" sz="quarter" idx="11"/>
          </p:nvPr>
        </p:nvSpPr>
        <p:spPr/>
        <p:txBody>
          <a:bodyPr/>
          <a:lstStyle/>
          <a:p>
            <a:r>
              <a:rPr lang="en-US"/>
              <a:t>www.icalliances.org</a:t>
            </a:r>
            <a:endParaRPr lang="en-US" dirty="0"/>
          </a:p>
        </p:txBody>
      </p:sp>
      <p:sp>
        <p:nvSpPr>
          <p:cNvPr id="9" name="Slide Number Placeholder 8"/>
          <p:cNvSpPr>
            <a:spLocks noGrp="1"/>
          </p:cNvSpPr>
          <p:nvPr>
            <p:ph type="sldNum" sz="quarter" idx="12"/>
          </p:nvPr>
        </p:nvSpPr>
        <p:spPr/>
        <p:txBody>
          <a:bodyPr/>
          <a:lstStyle/>
          <a:p>
            <a:fld id="{E18F5AD3-A273-4C92-8C1D-2189FF9C7BEB}" type="slidenum">
              <a:rPr lang="en-US" smtClean="0"/>
              <a:t>‹#›</a:t>
            </a:fld>
            <a:endParaRPr lang="en-US"/>
          </a:p>
        </p:txBody>
      </p:sp>
    </p:spTree>
    <p:extLst>
      <p:ext uri="{BB962C8B-B14F-4D97-AF65-F5344CB8AC3E}">
        <p14:creationId xmlns:p14="http://schemas.microsoft.com/office/powerpoint/2010/main" val="129488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571385-AF19-424E-9627-643B3710D97D}" type="datetime1">
              <a:rPr lang="en-US" smtClean="0"/>
              <a:t>5/9/2023</a:t>
            </a:fld>
            <a:endParaRPr lang="en-US"/>
          </a:p>
        </p:txBody>
      </p:sp>
      <p:sp>
        <p:nvSpPr>
          <p:cNvPr id="4" name="Footer Placeholder 3"/>
          <p:cNvSpPr>
            <a:spLocks noGrp="1"/>
          </p:cNvSpPr>
          <p:nvPr>
            <p:ph type="ftr" sz="quarter" idx="11"/>
          </p:nvPr>
        </p:nvSpPr>
        <p:spPr/>
        <p:txBody>
          <a:bodyPr/>
          <a:lstStyle/>
          <a:p>
            <a:r>
              <a:rPr lang="en-US"/>
              <a:t>www.icalliances.org</a:t>
            </a:r>
          </a:p>
        </p:txBody>
      </p:sp>
      <p:sp>
        <p:nvSpPr>
          <p:cNvPr id="5" name="Slide Number Placeholder 4"/>
          <p:cNvSpPr>
            <a:spLocks noGrp="1"/>
          </p:cNvSpPr>
          <p:nvPr>
            <p:ph type="sldNum" sz="quarter" idx="12"/>
          </p:nvPr>
        </p:nvSpPr>
        <p:spPr/>
        <p:txBody>
          <a:bodyPr/>
          <a:lstStyle/>
          <a:p>
            <a:fld id="{E18F5AD3-A273-4C92-8C1D-2189FF9C7BEB}" type="slidenum">
              <a:rPr lang="en-US" smtClean="0"/>
              <a:t>‹#›</a:t>
            </a:fld>
            <a:endParaRPr lang="en-US"/>
          </a:p>
        </p:txBody>
      </p:sp>
    </p:spTree>
    <p:extLst>
      <p:ext uri="{BB962C8B-B14F-4D97-AF65-F5344CB8AC3E}">
        <p14:creationId xmlns:p14="http://schemas.microsoft.com/office/powerpoint/2010/main" val="230374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89BF111-E2E1-4849-A7B9-464E19300F77}" type="datetime1">
              <a:rPr lang="en-US" smtClean="0"/>
              <a:t>5/9/2023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www.icalliances.org</a:t>
            </a:r>
          </a:p>
        </p:txBody>
      </p:sp>
      <p:sp>
        <p:nvSpPr>
          <p:cNvPr id="9" name="Slide Number Placeholder 8"/>
          <p:cNvSpPr>
            <a:spLocks noGrp="1"/>
          </p:cNvSpPr>
          <p:nvPr>
            <p:ph type="sldNum" sz="quarter" idx="12"/>
          </p:nvPr>
        </p:nvSpPr>
        <p:spPr/>
        <p:txBody>
          <a:bodyPr/>
          <a:lstStyle/>
          <a:p>
            <a:fld id="{E18F5AD3-A273-4C92-8C1D-2189FF9C7BEB}" type="slidenum">
              <a:rPr lang="en-US" smtClean="0"/>
              <a:t>‹#›</a:t>
            </a:fld>
            <a:endParaRPr lang="en-US"/>
          </a:p>
        </p:txBody>
      </p:sp>
    </p:spTree>
    <p:extLst>
      <p:ext uri="{BB962C8B-B14F-4D97-AF65-F5344CB8AC3E}">
        <p14:creationId xmlns:p14="http://schemas.microsoft.com/office/powerpoint/2010/main" val="100431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229A042-C1A0-4D5B-9D19-51340C30C18D}" type="datetime1">
              <a:rPr lang="en-US" smtClean="0"/>
              <a:t>5/9/2023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www.icalliances.org</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18F5AD3-A273-4C92-8C1D-2189FF9C7BEB}" type="slidenum">
              <a:rPr lang="en-US" smtClean="0"/>
              <a:t>‹#›</a:t>
            </a:fld>
            <a:endParaRPr lang="en-US"/>
          </a:p>
        </p:txBody>
      </p:sp>
    </p:spTree>
    <p:extLst>
      <p:ext uri="{BB962C8B-B14F-4D97-AF65-F5344CB8AC3E}">
        <p14:creationId xmlns:p14="http://schemas.microsoft.com/office/powerpoint/2010/main" val="400965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559251-64BC-4E82-B98A-87259CBD60F3}" type="datetime1">
              <a:rPr lang="en-US" smtClean="0"/>
              <a:t>5/9/2023</a:t>
            </a:fld>
            <a:endParaRPr lang="en-US"/>
          </a:p>
        </p:txBody>
      </p:sp>
      <p:sp>
        <p:nvSpPr>
          <p:cNvPr id="6" name="Footer Placeholder 5"/>
          <p:cNvSpPr>
            <a:spLocks noGrp="1"/>
          </p:cNvSpPr>
          <p:nvPr>
            <p:ph type="ftr" sz="quarter" idx="11"/>
          </p:nvPr>
        </p:nvSpPr>
        <p:spPr/>
        <p:txBody>
          <a:bodyPr/>
          <a:lstStyle/>
          <a:p>
            <a:r>
              <a:rPr lang="en-US"/>
              <a:t>www.icalliances.org</a:t>
            </a:r>
          </a:p>
        </p:txBody>
      </p:sp>
      <p:sp>
        <p:nvSpPr>
          <p:cNvPr id="7" name="Slide Number Placeholder 6"/>
          <p:cNvSpPr>
            <a:spLocks noGrp="1"/>
          </p:cNvSpPr>
          <p:nvPr>
            <p:ph type="sldNum" sz="quarter" idx="12"/>
          </p:nvPr>
        </p:nvSpPr>
        <p:spPr/>
        <p:txBody>
          <a:bodyPr/>
          <a:lstStyle/>
          <a:p>
            <a:fld id="{E18F5AD3-A273-4C92-8C1D-2189FF9C7BEB}" type="slidenum">
              <a:rPr lang="en-US" smtClean="0"/>
              <a:t>‹#›</a:t>
            </a:fld>
            <a:endParaRPr lang="en-US"/>
          </a:p>
        </p:txBody>
      </p:sp>
    </p:spTree>
    <p:extLst>
      <p:ext uri="{BB962C8B-B14F-4D97-AF65-F5344CB8AC3E}">
        <p14:creationId xmlns:p14="http://schemas.microsoft.com/office/powerpoint/2010/main" val="2321498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EFF3E-30BC-49BD-9B3D-8C9733CF27A0}"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p>
        </p:txBody>
      </p:sp>
      <p:sp>
        <p:nvSpPr>
          <p:cNvPr id="6" name="Slide Number Placeholder 5"/>
          <p:cNvSpPr>
            <a:spLocks noGrp="1"/>
          </p:cNvSpPr>
          <p:nvPr>
            <p:ph type="sldNum" sz="quarter" idx="12"/>
          </p:nvPr>
        </p:nvSpPr>
        <p:spPr/>
        <p:txBody>
          <a:bodyPr/>
          <a:lstStyle/>
          <a:p>
            <a:fld id="{E18F5AD3-A273-4C92-8C1D-2189FF9C7BEB}" type="slidenum">
              <a:rPr lang="en-US" smtClean="0"/>
              <a:t>‹#›</a:t>
            </a:fld>
            <a:endParaRPr lang="en-US"/>
          </a:p>
        </p:txBody>
      </p:sp>
    </p:spTree>
    <p:extLst>
      <p:ext uri="{BB962C8B-B14F-4D97-AF65-F5344CB8AC3E}">
        <p14:creationId xmlns:p14="http://schemas.microsoft.com/office/powerpoint/2010/main" val="138081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b="0" i="0" u="none"/>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47B5133-54F1-480C-8334-57748C5788D6}" type="datetime1">
              <a:rPr lang="en-US" smtClean="0"/>
              <a:t>5/9/2023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www.icalliances.org</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18F5AD3-A273-4C92-8C1D-2189FF9C7BEB}"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194406" y="284571"/>
            <a:ext cx="2669106" cy="1271465"/>
          </a:xfrm>
          <a:prstGeom prst="rect">
            <a:avLst/>
          </a:prstGeom>
        </p:spPr>
      </p:pic>
    </p:spTree>
    <p:extLst>
      <p:ext uri="{BB962C8B-B14F-4D97-AF65-F5344CB8AC3E}">
        <p14:creationId xmlns:p14="http://schemas.microsoft.com/office/powerpoint/2010/main" val="2985335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l" defTabSz="914400" rtl="0" eaLnBrk="1" latinLnBrk="0" hangingPunct="1">
        <a:lnSpc>
          <a:spcPct val="85000"/>
        </a:lnSpc>
        <a:spcBef>
          <a:spcPct val="0"/>
        </a:spcBef>
        <a:buNone/>
        <a:defRPr sz="4800" b="0" i="0" u="none" kern="1200" spc="-50" baseline="0">
          <a:solidFill>
            <a:srgbClr val="00629B"/>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patrick.schacherer@icalliances.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Kasperian.Kittredge@icalliances.org" TargetMode="External"/><Relationship Id="rId5" Type="http://schemas.openxmlformats.org/officeDocument/2006/relationships/hyperlink" Target="mailto:david.nelson@icalliances.org" TargetMode="External"/><Relationship Id="rId4" Type="http://schemas.openxmlformats.org/officeDocument/2006/relationships/hyperlink" Target="mailto:shawn.mcaninch@icalliances.org"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2023 Point-in-Time</a:t>
            </a:r>
            <a:br>
              <a:rPr lang="en-US" dirty="0"/>
            </a:br>
            <a:r>
              <a:rPr lang="en-US" sz="5400" dirty="0"/>
              <a:t>Homeward </a:t>
            </a:r>
            <a:endParaRPr lang="en-US" dirty="0"/>
          </a:p>
        </p:txBody>
      </p:sp>
      <p:sp>
        <p:nvSpPr>
          <p:cNvPr id="3" name="Subtitle 2"/>
          <p:cNvSpPr>
            <a:spLocks noGrp="1"/>
          </p:cNvSpPr>
          <p:nvPr>
            <p:ph type="subTitle" idx="1"/>
          </p:nvPr>
        </p:nvSpPr>
        <p:spPr/>
        <p:txBody>
          <a:bodyPr>
            <a:normAutofit/>
          </a:bodyPr>
          <a:lstStyle/>
          <a:p>
            <a:r>
              <a:rPr lang="en-US" dirty="0"/>
              <a:t>Presenter:</a:t>
            </a:r>
          </a:p>
          <a:p>
            <a:r>
              <a:rPr lang="en-US" dirty="0"/>
              <a:t>Patrick Schacherer, Iowa HMIS Director - ICA</a:t>
            </a:r>
          </a:p>
        </p:txBody>
      </p:sp>
    </p:spTree>
    <p:extLst>
      <p:ext uri="{BB962C8B-B14F-4D97-AF65-F5344CB8AC3E}">
        <p14:creationId xmlns:p14="http://schemas.microsoft.com/office/powerpoint/2010/main" val="1071905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F431-F1AD-4132-885F-040A55D8CA2A}"/>
              </a:ext>
            </a:extLst>
          </p:cNvPr>
          <p:cNvSpPr>
            <a:spLocks noGrp="1"/>
          </p:cNvSpPr>
          <p:nvPr>
            <p:ph type="title"/>
          </p:nvPr>
        </p:nvSpPr>
        <p:spPr/>
        <p:txBody>
          <a:bodyPr/>
          <a:lstStyle/>
          <a:p>
            <a:r>
              <a:rPr lang="en-US" dirty="0"/>
              <a:t>Additional Comparisons</a:t>
            </a:r>
          </a:p>
        </p:txBody>
      </p:sp>
      <p:sp>
        <p:nvSpPr>
          <p:cNvPr id="4" name="Date Placeholder 3">
            <a:extLst>
              <a:ext uri="{FF2B5EF4-FFF2-40B4-BE49-F238E27FC236}">
                <a16:creationId xmlns:a16="http://schemas.microsoft.com/office/drawing/2014/main" id="{315B7FED-37ED-45F0-AEF4-B0F4C9240078}"/>
              </a:ext>
            </a:extLst>
          </p:cNvPr>
          <p:cNvSpPr>
            <a:spLocks noGrp="1"/>
          </p:cNvSpPr>
          <p:nvPr>
            <p:ph type="dt" sz="half" idx="10"/>
          </p:nvPr>
        </p:nvSpPr>
        <p:spPr/>
        <p:txBody>
          <a:bodyPr/>
          <a:lstStyle/>
          <a:p>
            <a:fld id="{19580EB3-CA2C-432D-BC5F-8B64D30F8005}" type="datetime1">
              <a:rPr lang="en-US" smtClean="0"/>
              <a:t>5/9/2023</a:t>
            </a:fld>
            <a:endParaRPr lang="en-US" dirty="0"/>
          </a:p>
        </p:txBody>
      </p:sp>
      <p:sp>
        <p:nvSpPr>
          <p:cNvPr id="6" name="Slide Number Placeholder 5">
            <a:extLst>
              <a:ext uri="{FF2B5EF4-FFF2-40B4-BE49-F238E27FC236}">
                <a16:creationId xmlns:a16="http://schemas.microsoft.com/office/drawing/2014/main" id="{041D6C87-456E-4BC3-B9BB-F92C17B7EA53}"/>
              </a:ext>
            </a:extLst>
          </p:cNvPr>
          <p:cNvSpPr>
            <a:spLocks noGrp="1"/>
          </p:cNvSpPr>
          <p:nvPr>
            <p:ph type="sldNum" sz="quarter" idx="12"/>
          </p:nvPr>
        </p:nvSpPr>
        <p:spPr/>
        <p:txBody>
          <a:bodyPr/>
          <a:lstStyle/>
          <a:p>
            <a:fld id="{E18F5AD3-A273-4C92-8C1D-2189FF9C7BEB}" type="slidenum">
              <a:rPr lang="en-US" smtClean="0"/>
              <a:t>10</a:t>
            </a:fld>
            <a:endParaRPr lang="en-US" dirty="0"/>
          </a:p>
        </p:txBody>
      </p:sp>
      <p:graphicFrame>
        <p:nvGraphicFramePr>
          <p:cNvPr id="13" name="Content Placeholder 9">
            <a:extLst>
              <a:ext uri="{FF2B5EF4-FFF2-40B4-BE49-F238E27FC236}">
                <a16:creationId xmlns:a16="http://schemas.microsoft.com/office/drawing/2014/main" id="{80560694-C20D-4A77-B6A4-2CDA99C820C8}"/>
              </a:ext>
            </a:extLst>
          </p:cNvPr>
          <p:cNvGraphicFramePr>
            <a:graphicFrameLocks/>
          </p:cNvGraphicFramePr>
          <p:nvPr>
            <p:extLst>
              <p:ext uri="{D42A27DB-BD31-4B8C-83A1-F6EECF244321}">
                <p14:modId xmlns:p14="http://schemas.microsoft.com/office/powerpoint/2010/main" val="1451719917"/>
              </p:ext>
            </p:extLst>
          </p:nvPr>
        </p:nvGraphicFramePr>
        <p:xfrm>
          <a:off x="1457390" y="1527239"/>
          <a:ext cx="4638610" cy="450088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2">
            <a:extLst>
              <a:ext uri="{FF2B5EF4-FFF2-40B4-BE49-F238E27FC236}">
                <a16:creationId xmlns:a16="http://schemas.microsoft.com/office/drawing/2014/main" id="{744FE04B-AA6F-4CB9-A530-600593B11E07}"/>
              </a:ext>
            </a:extLst>
          </p:cNvPr>
          <p:cNvSpPr txBox="1"/>
          <p:nvPr/>
        </p:nvSpPr>
        <p:spPr>
          <a:xfrm>
            <a:off x="8389214" y="6120842"/>
            <a:ext cx="3802786"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000" dirty="0"/>
              <a:t>These amounts are combined from ES/TH/Unsheltered Counts</a:t>
            </a:r>
          </a:p>
        </p:txBody>
      </p:sp>
      <p:sp>
        <p:nvSpPr>
          <p:cNvPr id="9" name="Footer Placeholder 4">
            <a:extLst>
              <a:ext uri="{FF2B5EF4-FFF2-40B4-BE49-F238E27FC236}">
                <a16:creationId xmlns:a16="http://schemas.microsoft.com/office/drawing/2014/main" id="{CABDDE6C-19E1-45EC-8215-D1166B74807B}"/>
              </a:ext>
            </a:extLst>
          </p:cNvPr>
          <p:cNvSpPr>
            <a:spLocks noGrp="1"/>
          </p:cNvSpPr>
          <p:nvPr>
            <p:ph type="ftr" sz="quarter" idx="11"/>
          </p:nvPr>
        </p:nvSpPr>
        <p:spPr>
          <a:xfrm>
            <a:off x="3684598" y="6459785"/>
            <a:ext cx="4822804" cy="365125"/>
          </a:xfrm>
        </p:spPr>
        <p:txBody>
          <a:bodyPr/>
          <a:lstStyle/>
          <a:p>
            <a:r>
              <a:rPr lang="en-US" dirty="0"/>
              <a:t>www.icalliances.org</a:t>
            </a:r>
          </a:p>
        </p:txBody>
      </p:sp>
      <p:graphicFrame>
        <p:nvGraphicFramePr>
          <p:cNvPr id="5" name="Table 6">
            <a:extLst>
              <a:ext uri="{FF2B5EF4-FFF2-40B4-BE49-F238E27FC236}">
                <a16:creationId xmlns:a16="http://schemas.microsoft.com/office/drawing/2014/main" id="{9E62BAA2-58A0-1010-2FEB-F1AAF41DC648}"/>
              </a:ext>
            </a:extLst>
          </p:cNvPr>
          <p:cNvGraphicFramePr>
            <a:graphicFrameLocks noGrp="1"/>
          </p:cNvGraphicFramePr>
          <p:nvPr>
            <p:extLst>
              <p:ext uri="{D42A27DB-BD31-4B8C-83A1-F6EECF244321}">
                <p14:modId xmlns:p14="http://schemas.microsoft.com/office/powerpoint/2010/main" val="2413529372"/>
              </p:ext>
            </p:extLst>
          </p:nvPr>
        </p:nvGraphicFramePr>
        <p:xfrm>
          <a:off x="6678592" y="2213849"/>
          <a:ext cx="5065193" cy="2926080"/>
        </p:xfrm>
        <a:graphic>
          <a:graphicData uri="http://schemas.openxmlformats.org/drawingml/2006/table">
            <a:tbl>
              <a:tblPr firstRow="1" bandRow="1">
                <a:tableStyleId>{5C22544A-7EE6-4342-B048-85BDC9FD1C3A}</a:tableStyleId>
              </a:tblPr>
              <a:tblGrid>
                <a:gridCol w="3180164">
                  <a:extLst>
                    <a:ext uri="{9D8B030D-6E8A-4147-A177-3AD203B41FA5}">
                      <a16:colId xmlns:a16="http://schemas.microsoft.com/office/drawing/2014/main" val="2001109451"/>
                    </a:ext>
                  </a:extLst>
                </a:gridCol>
                <a:gridCol w="981081">
                  <a:extLst>
                    <a:ext uri="{9D8B030D-6E8A-4147-A177-3AD203B41FA5}">
                      <a16:colId xmlns:a16="http://schemas.microsoft.com/office/drawing/2014/main" val="723570873"/>
                    </a:ext>
                  </a:extLst>
                </a:gridCol>
                <a:gridCol w="903948">
                  <a:extLst>
                    <a:ext uri="{9D8B030D-6E8A-4147-A177-3AD203B41FA5}">
                      <a16:colId xmlns:a16="http://schemas.microsoft.com/office/drawing/2014/main" val="1978903628"/>
                    </a:ext>
                  </a:extLst>
                </a:gridCol>
              </a:tblGrid>
              <a:tr h="269893">
                <a:tc>
                  <a:txBody>
                    <a:bodyPr/>
                    <a:lstStyle/>
                    <a:p>
                      <a:r>
                        <a:rPr lang="en-US" dirty="0"/>
                        <a:t>Age Category</a:t>
                      </a:r>
                    </a:p>
                  </a:txBody>
                  <a:tcPr/>
                </a:tc>
                <a:tc>
                  <a:txBody>
                    <a:bodyPr/>
                    <a:lstStyle/>
                    <a:p>
                      <a:r>
                        <a:rPr lang="en-US" dirty="0"/>
                        <a:t>Total</a:t>
                      </a:r>
                    </a:p>
                  </a:txBody>
                  <a:tcPr/>
                </a:tc>
                <a:tc>
                  <a:txBody>
                    <a:bodyPr/>
                    <a:lstStyle/>
                    <a:p>
                      <a:r>
                        <a:rPr lang="en-US" dirty="0"/>
                        <a:t>Percent</a:t>
                      </a:r>
                    </a:p>
                  </a:txBody>
                  <a:tcPr/>
                </a:tc>
                <a:extLst>
                  <a:ext uri="{0D108BD9-81ED-4DB2-BD59-A6C34878D82A}">
                    <a16:rowId xmlns:a16="http://schemas.microsoft.com/office/drawing/2014/main" val="1043860248"/>
                  </a:ext>
                </a:extLst>
              </a:tr>
              <a:tr h="269893">
                <a:tc>
                  <a:txBody>
                    <a:bodyPr/>
                    <a:lstStyle/>
                    <a:p>
                      <a:r>
                        <a:rPr lang="en-US" dirty="0"/>
                        <a:t>Under Age 18</a:t>
                      </a:r>
                    </a:p>
                  </a:txBody>
                  <a:tcPr/>
                </a:tc>
                <a:tc>
                  <a:txBody>
                    <a:bodyPr/>
                    <a:lstStyle/>
                    <a:p>
                      <a:r>
                        <a:rPr lang="en-US" dirty="0"/>
                        <a:t>81</a:t>
                      </a:r>
                    </a:p>
                  </a:txBody>
                  <a:tcPr/>
                </a:tc>
                <a:tc>
                  <a:txBody>
                    <a:bodyPr/>
                    <a:lstStyle/>
                    <a:p>
                      <a:r>
                        <a:rPr lang="en-US" dirty="0"/>
                        <a:t>13%</a:t>
                      </a:r>
                    </a:p>
                  </a:txBody>
                  <a:tcPr/>
                </a:tc>
                <a:extLst>
                  <a:ext uri="{0D108BD9-81ED-4DB2-BD59-A6C34878D82A}">
                    <a16:rowId xmlns:a16="http://schemas.microsoft.com/office/drawing/2014/main" val="984500060"/>
                  </a:ext>
                </a:extLst>
              </a:tr>
              <a:tr h="269893">
                <a:tc>
                  <a:txBody>
                    <a:bodyPr/>
                    <a:lstStyle/>
                    <a:p>
                      <a:r>
                        <a:rPr lang="en-US" dirty="0"/>
                        <a:t>Persons age 18 to 24</a:t>
                      </a:r>
                    </a:p>
                  </a:txBody>
                  <a:tcPr/>
                </a:tc>
                <a:tc>
                  <a:txBody>
                    <a:bodyPr/>
                    <a:lstStyle/>
                    <a:p>
                      <a:r>
                        <a:rPr lang="en-US" dirty="0"/>
                        <a:t>40</a:t>
                      </a:r>
                    </a:p>
                  </a:txBody>
                  <a:tcPr/>
                </a:tc>
                <a:tc>
                  <a:txBody>
                    <a:bodyPr/>
                    <a:lstStyle/>
                    <a:p>
                      <a:r>
                        <a:rPr lang="en-US" dirty="0"/>
                        <a:t>6%</a:t>
                      </a:r>
                    </a:p>
                  </a:txBody>
                  <a:tcPr/>
                </a:tc>
                <a:extLst>
                  <a:ext uri="{0D108BD9-81ED-4DB2-BD59-A6C34878D82A}">
                    <a16:rowId xmlns:a16="http://schemas.microsoft.com/office/drawing/2014/main" val="3724018843"/>
                  </a:ext>
                </a:extLst>
              </a:tr>
              <a:tr h="269893">
                <a:tc>
                  <a:txBody>
                    <a:bodyPr/>
                    <a:lstStyle/>
                    <a:p>
                      <a:r>
                        <a:rPr lang="en-US" dirty="0"/>
                        <a:t>Persons age 25 to 34</a:t>
                      </a:r>
                    </a:p>
                  </a:txBody>
                  <a:tcPr/>
                </a:tc>
                <a:tc>
                  <a:txBody>
                    <a:bodyPr/>
                    <a:lstStyle/>
                    <a:p>
                      <a:r>
                        <a:rPr lang="en-US" dirty="0"/>
                        <a:t>107</a:t>
                      </a:r>
                    </a:p>
                  </a:txBody>
                  <a:tcPr/>
                </a:tc>
                <a:tc>
                  <a:txBody>
                    <a:bodyPr/>
                    <a:lstStyle/>
                    <a:p>
                      <a:r>
                        <a:rPr lang="en-US" dirty="0"/>
                        <a:t>17%</a:t>
                      </a:r>
                    </a:p>
                  </a:txBody>
                  <a:tcPr/>
                </a:tc>
                <a:extLst>
                  <a:ext uri="{0D108BD9-81ED-4DB2-BD59-A6C34878D82A}">
                    <a16:rowId xmlns:a16="http://schemas.microsoft.com/office/drawing/2014/main" val="3040390908"/>
                  </a:ext>
                </a:extLst>
              </a:tr>
              <a:tr h="269893">
                <a:tc>
                  <a:txBody>
                    <a:bodyPr/>
                    <a:lstStyle/>
                    <a:p>
                      <a:r>
                        <a:rPr lang="en-US" dirty="0"/>
                        <a:t>Persons age 35 to 44</a:t>
                      </a:r>
                    </a:p>
                  </a:txBody>
                  <a:tcPr/>
                </a:tc>
                <a:tc>
                  <a:txBody>
                    <a:bodyPr/>
                    <a:lstStyle/>
                    <a:p>
                      <a:r>
                        <a:rPr lang="en-US" dirty="0"/>
                        <a:t>154</a:t>
                      </a:r>
                    </a:p>
                  </a:txBody>
                  <a:tcPr/>
                </a:tc>
                <a:tc>
                  <a:txBody>
                    <a:bodyPr/>
                    <a:lstStyle/>
                    <a:p>
                      <a:r>
                        <a:rPr lang="en-US" dirty="0"/>
                        <a:t>24%</a:t>
                      </a:r>
                    </a:p>
                  </a:txBody>
                  <a:tcPr/>
                </a:tc>
                <a:extLst>
                  <a:ext uri="{0D108BD9-81ED-4DB2-BD59-A6C34878D82A}">
                    <a16:rowId xmlns:a16="http://schemas.microsoft.com/office/drawing/2014/main" val="988653847"/>
                  </a:ext>
                </a:extLst>
              </a:tr>
              <a:tr h="269893">
                <a:tc>
                  <a:txBody>
                    <a:bodyPr/>
                    <a:lstStyle/>
                    <a:p>
                      <a:r>
                        <a:rPr lang="en-US" dirty="0"/>
                        <a:t>Persons age 45 to 54</a:t>
                      </a:r>
                    </a:p>
                  </a:txBody>
                  <a:tcPr/>
                </a:tc>
                <a:tc>
                  <a:txBody>
                    <a:bodyPr/>
                    <a:lstStyle/>
                    <a:p>
                      <a:r>
                        <a:rPr lang="en-US" dirty="0"/>
                        <a:t>132</a:t>
                      </a:r>
                    </a:p>
                  </a:txBody>
                  <a:tcPr/>
                </a:tc>
                <a:tc>
                  <a:txBody>
                    <a:bodyPr/>
                    <a:lstStyle/>
                    <a:p>
                      <a:r>
                        <a:rPr lang="en-US" dirty="0"/>
                        <a:t>20%</a:t>
                      </a:r>
                    </a:p>
                  </a:txBody>
                  <a:tcPr/>
                </a:tc>
                <a:extLst>
                  <a:ext uri="{0D108BD9-81ED-4DB2-BD59-A6C34878D82A}">
                    <a16:rowId xmlns:a16="http://schemas.microsoft.com/office/drawing/2014/main" val="482870326"/>
                  </a:ext>
                </a:extLst>
              </a:tr>
              <a:tr h="269893">
                <a:tc>
                  <a:txBody>
                    <a:bodyPr/>
                    <a:lstStyle/>
                    <a:p>
                      <a:r>
                        <a:rPr lang="en-US" dirty="0"/>
                        <a:t>Persons age 55 to 64</a:t>
                      </a:r>
                    </a:p>
                  </a:txBody>
                  <a:tcPr/>
                </a:tc>
                <a:tc>
                  <a:txBody>
                    <a:bodyPr/>
                    <a:lstStyle/>
                    <a:p>
                      <a:r>
                        <a:rPr lang="en-US" dirty="0"/>
                        <a:t>109</a:t>
                      </a:r>
                    </a:p>
                  </a:txBody>
                  <a:tcPr/>
                </a:tc>
                <a:tc>
                  <a:txBody>
                    <a:bodyPr/>
                    <a:lstStyle/>
                    <a:p>
                      <a:r>
                        <a:rPr lang="en-US" dirty="0"/>
                        <a:t>17%</a:t>
                      </a:r>
                    </a:p>
                  </a:txBody>
                  <a:tcPr/>
                </a:tc>
                <a:extLst>
                  <a:ext uri="{0D108BD9-81ED-4DB2-BD59-A6C34878D82A}">
                    <a16:rowId xmlns:a16="http://schemas.microsoft.com/office/drawing/2014/main" val="1847667484"/>
                  </a:ext>
                </a:extLst>
              </a:tr>
              <a:tr h="269893">
                <a:tc>
                  <a:txBody>
                    <a:bodyPr/>
                    <a:lstStyle/>
                    <a:p>
                      <a:r>
                        <a:rPr lang="en-US" dirty="0"/>
                        <a:t>Persons over 64</a:t>
                      </a:r>
                    </a:p>
                  </a:txBody>
                  <a:tcPr/>
                </a:tc>
                <a:tc>
                  <a:txBody>
                    <a:bodyPr/>
                    <a:lstStyle/>
                    <a:p>
                      <a:r>
                        <a:rPr lang="en-US" dirty="0"/>
                        <a:t>21</a:t>
                      </a:r>
                    </a:p>
                  </a:txBody>
                  <a:tcPr/>
                </a:tc>
                <a:tc>
                  <a:txBody>
                    <a:bodyPr/>
                    <a:lstStyle/>
                    <a:p>
                      <a:r>
                        <a:rPr lang="en-US" dirty="0"/>
                        <a:t>3%</a:t>
                      </a:r>
                    </a:p>
                  </a:txBody>
                  <a:tcPr/>
                </a:tc>
                <a:extLst>
                  <a:ext uri="{0D108BD9-81ED-4DB2-BD59-A6C34878D82A}">
                    <a16:rowId xmlns:a16="http://schemas.microsoft.com/office/drawing/2014/main" val="1177091364"/>
                  </a:ext>
                </a:extLst>
              </a:tr>
            </a:tbl>
          </a:graphicData>
        </a:graphic>
      </p:graphicFrame>
    </p:spTree>
    <p:extLst>
      <p:ext uri="{BB962C8B-B14F-4D97-AF65-F5344CB8AC3E}">
        <p14:creationId xmlns:p14="http://schemas.microsoft.com/office/powerpoint/2010/main" val="857315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HIC: Emergency Shelter Beds</a:t>
            </a:r>
          </a:p>
        </p:txBody>
      </p:sp>
      <p:sp>
        <p:nvSpPr>
          <p:cNvPr id="4" name="Date Placeholder 3"/>
          <p:cNvSpPr>
            <a:spLocks noGrp="1"/>
          </p:cNvSpPr>
          <p:nvPr>
            <p:ph type="dt" sz="half" idx="10"/>
          </p:nvPr>
        </p:nvSpPr>
        <p:spPr/>
        <p:txBody>
          <a:bodyPr/>
          <a:lstStyle/>
          <a:p>
            <a:fld id="{19580EB3-CA2C-432D-BC5F-8B64D30F8005}" type="datetime1">
              <a:rPr lang="en-US" smtClean="0"/>
              <a:t>5/9/2023</a:t>
            </a:fld>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11</a:t>
            </a:fld>
            <a:endParaRPr lang="en-US" dirty="0"/>
          </a:p>
        </p:txBody>
      </p:sp>
      <p:graphicFrame>
        <p:nvGraphicFramePr>
          <p:cNvPr id="22" name="Content Placeholder 21"/>
          <p:cNvGraphicFramePr>
            <a:graphicFrameLocks noGrp="1"/>
          </p:cNvGraphicFramePr>
          <p:nvPr>
            <p:ph idx="1"/>
            <p:extLst>
              <p:ext uri="{D42A27DB-BD31-4B8C-83A1-F6EECF244321}">
                <p14:modId xmlns:p14="http://schemas.microsoft.com/office/powerpoint/2010/main" val="2299119992"/>
              </p:ext>
            </p:extLst>
          </p:nvPr>
        </p:nvGraphicFramePr>
        <p:xfrm>
          <a:off x="1096963" y="1846263"/>
          <a:ext cx="10058400" cy="4452937"/>
        </p:xfrm>
        <a:graphic>
          <a:graphicData uri="http://schemas.openxmlformats.org/drawingml/2006/chart">
            <c:chart xmlns:c="http://schemas.openxmlformats.org/drawingml/2006/chart" xmlns:r="http://schemas.openxmlformats.org/officeDocument/2006/relationships" r:id="rId3"/>
          </a:graphicData>
        </a:graphic>
      </p:graphicFrame>
      <p:sp>
        <p:nvSpPr>
          <p:cNvPr id="7" name="Footer Placeholder 4">
            <a:extLst>
              <a:ext uri="{FF2B5EF4-FFF2-40B4-BE49-F238E27FC236}">
                <a16:creationId xmlns:a16="http://schemas.microsoft.com/office/drawing/2014/main" id="{FD3FBAAB-5F4B-4F6B-ADD5-FECFB59351C6}"/>
              </a:ext>
            </a:extLst>
          </p:cNvPr>
          <p:cNvSpPr>
            <a:spLocks noGrp="1"/>
          </p:cNvSpPr>
          <p:nvPr>
            <p:ph type="ftr" sz="quarter" idx="11"/>
          </p:nvPr>
        </p:nvSpPr>
        <p:spPr>
          <a:xfrm>
            <a:off x="3684598" y="6459785"/>
            <a:ext cx="4822804" cy="365125"/>
          </a:xfrm>
        </p:spPr>
        <p:txBody>
          <a:bodyPr/>
          <a:lstStyle/>
          <a:p>
            <a:r>
              <a:rPr lang="en-US" dirty="0"/>
              <a:t>www.icalliances.org</a:t>
            </a:r>
          </a:p>
        </p:txBody>
      </p:sp>
    </p:spTree>
    <p:extLst>
      <p:ext uri="{BB962C8B-B14F-4D97-AF65-F5344CB8AC3E}">
        <p14:creationId xmlns:p14="http://schemas.microsoft.com/office/powerpoint/2010/main" val="1588038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HIC: Transitional Housing Beds</a:t>
            </a:r>
          </a:p>
        </p:txBody>
      </p:sp>
      <p:sp>
        <p:nvSpPr>
          <p:cNvPr id="4" name="Date Placeholder 3"/>
          <p:cNvSpPr>
            <a:spLocks noGrp="1"/>
          </p:cNvSpPr>
          <p:nvPr>
            <p:ph type="dt" sz="half" idx="10"/>
          </p:nvPr>
        </p:nvSpPr>
        <p:spPr/>
        <p:txBody>
          <a:bodyPr/>
          <a:lstStyle/>
          <a:p>
            <a:fld id="{19580EB3-CA2C-432D-BC5F-8B64D30F8005}"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12</a:t>
            </a:fld>
            <a:endParaRPr lang="en-US"/>
          </a:p>
        </p:txBody>
      </p:sp>
      <p:graphicFrame>
        <p:nvGraphicFramePr>
          <p:cNvPr id="22" name="Content Placeholder 21"/>
          <p:cNvGraphicFramePr>
            <a:graphicFrameLocks noGrp="1"/>
          </p:cNvGraphicFramePr>
          <p:nvPr>
            <p:ph idx="1"/>
            <p:extLst>
              <p:ext uri="{D42A27DB-BD31-4B8C-83A1-F6EECF244321}">
                <p14:modId xmlns:p14="http://schemas.microsoft.com/office/powerpoint/2010/main" val="1957762297"/>
              </p:ext>
            </p:extLst>
          </p:nvPr>
        </p:nvGraphicFramePr>
        <p:xfrm>
          <a:off x="1096963" y="1846263"/>
          <a:ext cx="10058400" cy="44529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72475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HIC: Permanent Housing Beds</a:t>
            </a:r>
          </a:p>
        </p:txBody>
      </p:sp>
      <p:sp>
        <p:nvSpPr>
          <p:cNvPr id="4" name="Date Placeholder 3"/>
          <p:cNvSpPr>
            <a:spLocks noGrp="1"/>
          </p:cNvSpPr>
          <p:nvPr>
            <p:ph type="dt" sz="half" idx="10"/>
          </p:nvPr>
        </p:nvSpPr>
        <p:spPr/>
        <p:txBody>
          <a:bodyPr/>
          <a:lstStyle/>
          <a:p>
            <a:fld id="{19580EB3-CA2C-432D-BC5F-8B64D30F8005}"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13</a:t>
            </a:fld>
            <a:endParaRPr lang="en-US"/>
          </a:p>
        </p:txBody>
      </p:sp>
      <p:graphicFrame>
        <p:nvGraphicFramePr>
          <p:cNvPr id="22" name="Content Placeholder 21"/>
          <p:cNvGraphicFramePr>
            <a:graphicFrameLocks noGrp="1"/>
          </p:cNvGraphicFramePr>
          <p:nvPr>
            <p:ph idx="1"/>
            <p:extLst>
              <p:ext uri="{D42A27DB-BD31-4B8C-83A1-F6EECF244321}">
                <p14:modId xmlns:p14="http://schemas.microsoft.com/office/powerpoint/2010/main" val="1264995547"/>
              </p:ext>
            </p:extLst>
          </p:nvPr>
        </p:nvGraphicFramePr>
        <p:xfrm>
          <a:off x="1096963" y="1846263"/>
          <a:ext cx="10058400" cy="44529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54098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Bed Utilization</a:t>
            </a: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1659942335"/>
              </p:ext>
            </p:extLst>
          </p:nvPr>
        </p:nvGraphicFramePr>
        <p:xfrm>
          <a:off x="1097280" y="1840354"/>
          <a:ext cx="10509336" cy="4516437"/>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fld id="{19580EB3-CA2C-432D-BC5F-8B64D30F8005}"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14</a:t>
            </a:fld>
            <a:endParaRPr lang="en-US"/>
          </a:p>
        </p:txBody>
      </p:sp>
    </p:spTree>
    <p:extLst>
      <p:ext uri="{BB962C8B-B14F-4D97-AF65-F5344CB8AC3E}">
        <p14:creationId xmlns:p14="http://schemas.microsoft.com/office/powerpoint/2010/main" val="1492718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02E1A-F563-80D0-C642-C814A9583B1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5F40B2CF-EA5C-3BCC-09BC-DC07A6CA6F2A}"/>
              </a:ext>
            </a:extLst>
          </p:cNvPr>
          <p:cNvSpPr>
            <a:spLocks noGrp="1"/>
          </p:cNvSpPr>
          <p:nvPr>
            <p:ph idx="1"/>
          </p:nvPr>
        </p:nvSpPr>
        <p:spPr/>
        <p:txBody>
          <a:bodyPr/>
          <a:lstStyle/>
          <a:p>
            <a:endParaRPr lang="en-US" dirty="0"/>
          </a:p>
          <a:p>
            <a:pPr lvl="1"/>
            <a:r>
              <a:rPr lang="en-US" dirty="0"/>
              <a:t>In summary, PIT totals reflect a return to pre-COVID service utilization among populations utilizing emergency shelter</a:t>
            </a:r>
          </a:p>
          <a:p>
            <a:pPr lvl="1"/>
            <a:r>
              <a:rPr lang="en-US" dirty="0"/>
              <a:t>Unsheltered count is essentially the same as 2020 pre-pandemic total, but also fits larger trend of overall unsheltered increase </a:t>
            </a:r>
          </a:p>
          <a:p>
            <a:pPr lvl="1"/>
            <a:r>
              <a:rPr lang="en-US" dirty="0"/>
              <a:t>Youth homelessness and veteran homelessness continue to decrease due to coordinated efforts and right-sizing of resources to best serve those populations</a:t>
            </a:r>
          </a:p>
          <a:p>
            <a:pPr lvl="1"/>
            <a:r>
              <a:rPr lang="en-US" dirty="0"/>
              <a:t>Aging homelessness is currently not the same level of concern that it is at the national level</a:t>
            </a:r>
          </a:p>
          <a:p>
            <a:pPr marL="201168" lvl="1" indent="0">
              <a:buNone/>
            </a:pPr>
            <a:endParaRPr lang="en-US" dirty="0"/>
          </a:p>
        </p:txBody>
      </p:sp>
      <p:sp>
        <p:nvSpPr>
          <p:cNvPr id="4" name="Date Placeholder 3">
            <a:extLst>
              <a:ext uri="{FF2B5EF4-FFF2-40B4-BE49-F238E27FC236}">
                <a16:creationId xmlns:a16="http://schemas.microsoft.com/office/drawing/2014/main" id="{CC4B45FB-4BF8-54A2-8261-F066CE016BB7}"/>
              </a:ext>
            </a:extLst>
          </p:cNvPr>
          <p:cNvSpPr>
            <a:spLocks noGrp="1"/>
          </p:cNvSpPr>
          <p:nvPr>
            <p:ph type="dt" sz="half" idx="10"/>
          </p:nvPr>
        </p:nvSpPr>
        <p:spPr/>
        <p:txBody>
          <a:bodyPr/>
          <a:lstStyle/>
          <a:p>
            <a:fld id="{19580EB3-CA2C-432D-BC5F-8B64D30F8005}" type="datetime1">
              <a:rPr lang="en-US" smtClean="0"/>
              <a:t>5/9/2023</a:t>
            </a:fld>
            <a:endParaRPr lang="en-US"/>
          </a:p>
        </p:txBody>
      </p:sp>
      <p:sp>
        <p:nvSpPr>
          <p:cNvPr id="5" name="Footer Placeholder 4">
            <a:extLst>
              <a:ext uri="{FF2B5EF4-FFF2-40B4-BE49-F238E27FC236}">
                <a16:creationId xmlns:a16="http://schemas.microsoft.com/office/drawing/2014/main" id="{D8E222A3-4E03-6A67-540F-87917D48CDB7}"/>
              </a:ext>
            </a:extLst>
          </p:cNvPr>
          <p:cNvSpPr>
            <a:spLocks noGrp="1"/>
          </p:cNvSpPr>
          <p:nvPr>
            <p:ph type="ftr" sz="quarter" idx="11"/>
          </p:nvPr>
        </p:nvSpPr>
        <p:spPr/>
        <p:txBody>
          <a:bodyPr/>
          <a:lstStyle/>
          <a:p>
            <a:r>
              <a:rPr lang="en-US"/>
              <a:t>www.icalliances.org</a:t>
            </a:r>
            <a:endParaRPr lang="en-US" dirty="0"/>
          </a:p>
        </p:txBody>
      </p:sp>
      <p:sp>
        <p:nvSpPr>
          <p:cNvPr id="6" name="Slide Number Placeholder 5">
            <a:extLst>
              <a:ext uri="{FF2B5EF4-FFF2-40B4-BE49-F238E27FC236}">
                <a16:creationId xmlns:a16="http://schemas.microsoft.com/office/drawing/2014/main" id="{BF75DBD4-ED24-7C5A-5E80-54B10BE895DD}"/>
              </a:ext>
            </a:extLst>
          </p:cNvPr>
          <p:cNvSpPr>
            <a:spLocks noGrp="1"/>
          </p:cNvSpPr>
          <p:nvPr>
            <p:ph type="sldNum" sz="quarter" idx="12"/>
          </p:nvPr>
        </p:nvSpPr>
        <p:spPr/>
        <p:txBody>
          <a:bodyPr/>
          <a:lstStyle/>
          <a:p>
            <a:fld id="{E18F5AD3-A273-4C92-8C1D-2189FF9C7BEB}" type="slidenum">
              <a:rPr lang="en-US" smtClean="0"/>
              <a:t>15</a:t>
            </a:fld>
            <a:endParaRPr lang="en-US"/>
          </a:p>
        </p:txBody>
      </p:sp>
    </p:spTree>
    <p:extLst>
      <p:ext uri="{BB962C8B-B14F-4D97-AF65-F5344CB8AC3E}">
        <p14:creationId xmlns:p14="http://schemas.microsoft.com/office/powerpoint/2010/main" val="2642910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a:bodyPr>
          <a:lstStyle/>
          <a:p>
            <a:r>
              <a:rPr lang="en-US" sz="2400" dirty="0"/>
              <a:t>Iowa HMIS Director</a:t>
            </a:r>
            <a:endParaRPr lang="en-US" sz="2000" dirty="0"/>
          </a:p>
          <a:p>
            <a:pPr lvl="1"/>
            <a:r>
              <a:rPr lang="en-US" sz="2000" dirty="0"/>
              <a:t>Patrick Schacherer: </a:t>
            </a:r>
            <a:r>
              <a:rPr lang="en-US" sz="2000" dirty="0">
                <a:hlinkClick r:id="rId3"/>
              </a:rPr>
              <a:t>patrick.schacherer@icalliances.org</a:t>
            </a:r>
            <a:r>
              <a:rPr lang="en-US" sz="2000" dirty="0"/>
              <a:t> </a:t>
            </a:r>
          </a:p>
          <a:p>
            <a:r>
              <a:rPr lang="en-US" sz="2400" dirty="0"/>
              <a:t>HMIS System Administrators</a:t>
            </a:r>
          </a:p>
          <a:p>
            <a:pPr lvl="1"/>
            <a:r>
              <a:rPr lang="en-US" sz="2000" dirty="0"/>
              <a:t>Shawn McAninch: </a:t>
            </a:r>
            <a:r>
              <a:rPr lang="en-US" sz="2000" dirty="0">
                <a:hlinkClick r:id="rId4"/>
              </a:rPr>
              <a:t>shawn.mcaninch@icalliances.org</a:t>
            </a:r>
            <a:r>
              <a:rPr lang="en-US" sz="2000" dirty="0"/>
              <a:t> </a:t>
            </a:r>
          </a:p>
          <a:p>
            <a:pPr lvl="1"/>
            <a:r>
              <a:rPr lang="en-US" sz="2000" dirty="0"/>
              <a:t>David Nelson: </a:t>
            </a:r>
            <a:r>
              <a:rPr lang="en-US" sz="2000" dirty="0">
                <a:hlinkClick r:id="rId5"/>
              </a:rPr>
              <a:t>david.nelson@icalliances.org</a:t>
            </a:r>
            <a:r>
              <a:rPr lang="en-US" sz="2000" dirty="0"/>
              <a:t>  </a:t>
            </a:r>
          </a:p>
          <a:p>
            <a:pPr lvl="1"/>
            <a:r>
              <a:rPr lang="en-US" sz="2000" dirty="0"/>
              <a:t>Kasperian Kittredge: </a:t>
            </a:r>
            <a:r>
              <a:rPr lang="en-US" sz="2000" dirty="0">
                <a:hlinkClick r:id="rId6"/>
              </a:rPr>
              <a:t>Kasperian.Kittredge@icalliances.org</a:t>
            </a:r>
            <a:r>
              <a:rPr lang="en-US" sz="2000" dirty="0"/>
              <a:t> </a:t>
            </a:r>
          </a:p>
          <a:p>
            <a:pPr lvl="1"/>
            <a:endParaRPr lang="en-US" sz="2000" dirty="0"/>
          </a:p>
        </p:txBody>
      </p:sp>
      <p:sp>
        <p:nvSpPr>
          <p:cNvPr id="4" name="Date Placeholder 3"/>
          <p:cNvSpPr>
            <a:spLocks noGrp="1"/>
          </p:cNvSpPr>
          <p:nvPr>
            <p:ph type="dt" sz="half" idx="10"/>
          </p:nvPr>
        </p:nvSpPr>
        <p:spPr/>
        <p:txBody>
          <a:bodyPr/>
          <a:lstStyle/>
          <a:p>
            <a:fld id="{19580EB3-CA2C-432D-BC5F-8B64D30F8005}"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16</a:t>
            </a:fld>
            <a:endParaRPr lang="en-US"/>
          </a:p>
        </p:txBody>
      </p:sp>
    </p:spTree>
    <p:extLst>
      <p:ext uri="{BB962C8B-B14F-4D97-AF65-F5344CB8AC3E}">
        <p14:creationId xmlns:p14="http://schemas.microsoft.com/office/powerpoint/2010/main" val="4204315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DSM Point-in-Time Totals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525142141"/>
              </p:ext>
            </p:extLst>
          </p:nvPr>
        </p:nvGraphicFramePr>
        <p:xfrm>
          <a:off x="1096963" y="1737361"/>
          <a:ext cx="10058400" cy="4612640"/>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fld id="{19580EB3-CA2C-432D-BC5F-8B64D30F8005}"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2</a:t>
            </a:fld>
            <a:endParaRPr lang="en-US"/>
          </a:p>
        </p:txBody>
      </p:sp>
    </p:spTree>
    <p:extLst>
      <p:ext uri="{BB962C8B-B14F-4D97-AF65-F5344CB8AC3E}">
        <p14:creationId xmlns:p14="http://schemas.microsoft.com/office/powerpoint/2010/main" val="1209755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F396-AE80-9389-3C58-B9CE48242E5A}"/>
              </a:ext>
            </a:extLst>
          </p:cNvPr>
          <p:cNvSpPr>
            <a:spLocks noGrp="1"/>
          </p:cNvSpPr>
          <p:nvPr>
            <p:ph type="title"/>
          </p:nvPr>
        </p:nvSpPr>
        <p:spPr>
          <a:xfrm>
            <a:off x="1097280" y="286603"/>
            <a:ext cx="10058400" cy="1450757"/>
          </a:xfrm>
        </p:spPr>
        <p:txBody>
          <a:bodyPr>
            <a:normAutofit/>
          </a:bodyPr>
          <a:lstStyle/>
          <a:p>
            <a:r>
              <a:rPr lang="en-US" dirty="0"/>
              <a:t>Unsheltered Totals over Time</a:t>
            </a:r>
          </a:p>
        </p:txBody>
      </p:sp>
      <p:sp>
        <p:nvSpPr>
          <p:cNvPr id="4" name="Date Placeholder 3">
            <a:extLst>
              <a:ext uri="{FF2B5EF4-FFF2-40B4-BE49-F238E27FC236}">
                <a16:creationId xmlns:a16="http://schemas.microsoft.com/office/drawing/2014/main" id="{53733BCE-EF57-9842-0AE5-E506A604D205}"/>
              </a:ext>
            </a:extLst>
          </p:cNvPr>
          <p:cNvSpPr>
            <a:spLocks noGrp="1"/>
          </p:cNvSpPr>
          <p:nvPr>
            <p:ph type="dt" sz="half" idx="10"/>
          </p:nvPr>
        </p:nvSpPr>
        <p:spPr>
          <a:xfrm>
            <a:off x="1097280" y="6459785"/>
            <a:ext cx="2472271" cy="365125"/>
          </a:xfrm>
        </p:spPr>
        <p:txBody>
          <a:bodyPr>
            <a:normAutofit/>
          </a:bodyPr>
          <a:lstStyle/>
          <a:p>
            <a:pPr>
              <a:spcAft>
                <a:spcPts val="600"/>
              </a:spcAft>
            </a:pPr>
            <a:fld id="{19580EB3-CA2C-432D-BC5F-8B64D30F8005}" type="datetime1">
              <a:rPr lang="en-US" smtClean="0"/>
              <a:pPr>
                <a:spcAft>
                  <a:spcPts val="600"/>
                </a:spcAft>
              </a:pPr>
              <a:t>5/9/2023</a:t>
            </a:fld>
            <a:endParaRPr lang="en-US"/>
          </a:p>
        </p:txBody>
      </p:sp>
      <p:sp>
        <p:nvSpPr>
          <p:cNvPr id="5" name="Footer Placeholder 4">
            <a:extLst>
              <a:ext uri="{FF2B5EF4-FFF2-40B4-BE49-F238E27FC236}">
                <a16:creationId xmlns:a16="http://schemas.microsoft.com/office/drawing/2014/main" id="{24C7DEAE-DE0B-EAD0-5601-437B9E309089}"/>
              </a:ext>
            </a:extLst>
          </p:cNvPr>
          <p:cNvSpPr>
            <a:spLocks noGrp="1"/>
          </p:cNvSpPr>
          <p:nvPr>
            <p:ph type="ftr" sz="quarter" idx="11"/>
          </p:nvPr>
        </p:nvSpPr>
        <p:spPr>
          <a:xfrm>
            <a:off x="3686185" y="6459785"/>
            <a:ext cx="4822804" cy="365125"/>
          </a:xfrm>
        </p:spPr>
        <p:txBody>
          <a:bodyPr>
            <a:normAutofit/>
          </a:bodyPr>
          <a:lstStyle/>
          <a:p>
            <a:pPr>
              <a:spcAft>
                <a:spcPts val="600"/>
              </a:spcAft>
            </a:pPr>
            <a:r>
              <a:rPr lang="en-US"/>
              <a:t>www.icalliances.org</a:t>
            </a:r>
          </a:p>
        </p:txBody>
      </p:sp>
      <p:sp>
        <p:nvSpPr>
          <p:cNvPr id="6" name="Slide Number Placeholder 5">
            <a:extLst>
              <a:ext uri="{FF2B5EF4-FFF2-40B4-BE49-F238E27FC236}">
                <a16:creationId xmlns:a16="http://schemas.microsoft.com/office/drawing/2014/main" id="{13892591-9EDA-BBA4-022C-586C8A450A0B}"/>
              </a:ext>
            </a:extLst>
          </p:cNvPr>
          <p:cNvSpPr>
            <a:spLocks noGrp="1"/>
          </p:cNvSpPr>
          <p:nvPr>
            <p:ph type="sldNum" sz="quarter" idx="12"/>
          </p:nvPr>
        </p:nvSpPr>
        <p:spPr>
          <a:xfrm>
            <a:off x="9900458" y="6459785"/>
            <a:ext cx="1312025" cy="365125"/>
          </a:xfrm>
        </p:spPr>
        <p:txBody>
          <a:bodyPr>
            <a:normAutofit/>
          </a:bodyPr>
          <a:lstStyle/>
          <a:p>
            <a:pPr>
              <a:spcAft>
                <a:spcPts val="600"/>
              </a:spcAft>
            </a:pPr>
            <a:fld id="{E18F5AD3-A273-4C92-8C1D-2189FF9C7BEB}" type="slidenum">
              <a:rPr lang="en-US" smtClean="0"/>
              <a:pPr>
                <a:spcAft>
                  <a:spcPts val="600"/>
                </a:spcAft>
              </a:pPr>
              <a:t>3</a:t>
            </a:fld>
            <a:endParaRPr lang="en-US"/>
          </a:p>
        </p:txBody>
      </p:sp>
      <p:graphicFrame>
        <p:nvGraphicFramePr>
          <p:cNvPr id="7" name="Content Placeholder 6">
            <a:extLst>
              <a:ext uri="{FF2B5EF4-FFF2-40B4-BE49-F238E27FC236}">
                <a16:creationId xmlns:a16="http://schemas.microsoft.com/office/drawing/2014/main" id="{C75E68F8-4225-832B-C191-647231AA704C}"/>
              </a:ext>
            </a:extLst>
          </p:cNvPr>
          <p:cNvGraphicFramePr>
            <a:graphicFrameLocks noGrp="1"/>
          </p:cNvGraphicFramePr>
          <p:nvPr>
            <p:ph idx="1"/>
            <p:extLst>
              <p:ext uri="{D42A27DB-BD31-4B8C-83A1-F6EECF244321}">
                <p14:modId xmlns:p14="http://schemas.microsoft.com/office/powerpoint/2010/main" val="1488189883"/>
              </p:ext>
            </p:extLst>
          </p:nvPr>
        </p:nvGraphicFramePr>
        <p:xfrm>
          <a:off x="1446835" y="1737359"/>
          <a:ext cx="9178724" cy="46055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0628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F431-F1AD-4132-885F-040A55D8CA2A}"/>
              </a:ext>
            </a:extLst>
          </p:cNvPr>
          <p:cNvSpPr>
            <a:spLocks noGrp="1"/>
          </p:cNvSpPr>
          <p:nvPr>
            <p:ph type="title"/>
          </p:nvPr>
        </p:nvSpPr>
        <p:spPr/>
        <p:txBody>
          <a:bodyPr/>
          <a:lstStyle/>
          <a:p>
            <a:r>
              <a:rPr lang="en-US" dirty="0"/>
              <a:t>Unsheltered Zip Code Analysis</a:t>
            </a:r>
          </a:p>
        </p:txBody>
      </p:sp>
      <p:sp>
        <p:nvSpPr>
          <p:cNvPr id="4" name="Date Placeholder 3">
            <a:extLst>
              <a:ext uri="{FF2B5EF4-FFF2-40B4-BE49-F238E27FC236}">
                <a16:creationId xmlns:a16="http://schemas.microsoft.com/office/drawing/2014/main" id="{315B7FED-37ED-45F0-AEF4-B0F4C9240078}"/>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9580EB3-CA2C-432D-BC5F-8B64D30F8005}" type="datetime1">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5/9/2023</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41D6C87-456E-4BC3-B9BB-F92C17B7EA5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F5AD3-A273-4C92-8C1D-2189FF9C7BEB}"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aphicFrame>
        <p:nvGraphicFramePr>
          <p:cNvPr id="13" name="Content Placeholder 9">
            <a:extLst>
              <a:ext uri="{FF2B5EF4-FFF2-40B4-BE49-F238E27FC236}">
                <a16:creationId xmlns:a16="http://schemas.microsoft.com/office/drawing/2014/main" id="{80560694-C20D-4A77-B6A4-2CDA99C820C8}"/>
              </a:ext>
            </a:extLst>
          </p:cNvPr>
          <p:cNvGraphicFramePr>
            <a:graphicFrameLocks/>
          </p:cNvGraphicFramePr>
          <p:nvPr>
            <p:extLst>
              <p:ext uri="{D42A27DB-BD31-4B8C-83A1-F6EECF244321}">
                <p14:modId xmlns:p14="http://schemas.microsoft.com/office/powerpoint/2010/main" val="4205452622"/>
              </p:ext>
            </p:extLst>
          </p:nvPr>
        </p:nvGraphicFramePr>
        <p:xfrm>
          <a:off x="2125980" y="1632300"/>
          <a:ext cx="8000999" cy="450088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2">
            <a:extLst>
              <a:ext uri="{FF2B5EF4-FFF2-40B4-BE49-F238E27FC236}">
                <a16:creationId xmlns:a16="http://schemas.microsoft.com/office/drawing/2014/main" id="{744FE04B-AA6F-4CB9-A530-600593B11E07}"/>
              </a:ext>
            </a:extLst>
          </p:cNvPr>
          <p:cNvSpPr txBox="1"/>
          <p:nvPr/>
        </p:nvSpPr>
        <p:spPr>
          <a:xfrm>
            <a:off x="8389214" y="6028119"/>
            <a:ext cx="3802786"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panose="020F0502020204030204"/>
                <a:ea typeface="+mn-ea"/>
                <a:cs typeface="+mn-cs"/>
              </a:rPr>
              <a:t>These amounts are Unsheltered Last Permanent Housing</a:t>
            </a:r>
          </a:p>
        </p:txBody>
      </p:sp>
      <p:sp>
        <p:nvSpPr>
          <p:cNvPr id="8" name="Footer Placeholder 4">
            <a:extLst>
              <a:ext uri="{FF2B5EF4-FFF2-40B4-BE49-F238E27FC236}">
                <a16:creationId xmlns:a16="http://schemas.microsoft.com/office/drawing/2014/main" id="{C61F6064-DAF3-4AF6-9AA1-BE23D77238F6}"/>
              </a:ext>
            </a:extLst>
          </p:cNvPr>
          <p:cNvSpPr>
            <a:spLocks noGrp="1"/>
          </p:cNvSpPr>
          <p:nvPr>
            <p:ph type="ftr" sz="quarter" idx="11"/>
          </p:nvPr>
        </p:nvSpPr>
        <p:spPr>
          <a:xfrm>
            <a:off x="3684598" y="6459785"/>
            <a:ext cx="4822804"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rPr>
              <a:t>Icalliances.org</a:t>
            </a:r>
          </a:p>
        </p:txBody>
      </p:sp>
    </p:spTree>
    <p:extLst>
      <p:ext uri="{BB962C8B-B14F-4D97-AF65-F5344CB8AC3E}">
        <p14:creationId xmlns:p14="http://schemas.microsoft.com/office/powerpoint/2010/main" val="348532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Permanent Housing PIT Totals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830033410"/>
              </p:ext>
            </p:extLst>
          </p:nvPr>
        </p:nvGraphicFramePr>
        <p:xfrm>
          <a:off x="1066800" y="1551008"/>
          <a:ext cx="10058400" cy="4908777"/>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fld id="{19580EB3-CA2C-432D-BC5F-8B64D30F8005}"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5</a:t>
            </a:fld>
            <a:endParaRPr lang="en-US"/>
          </a:p>
        </p:txBody>
      </p:sp>
    </p:spTree>
    <p:extLst>
      <p:ext uri="{BB962C8B-B14F-4D97-AF65-F5344CB8AC3E}">
        <p14:creationId xmlns:p14="http://schemas.microsoft.com/office/powerpoint/2010/main" val="2300951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Chronic Population PIT Totals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433821784"/>
              </p:ext>
            </p:extLst>
          </p:nvPr>
        </p:nvGraphicFramePr>
        <p:xfrm>
          <a:off x="1096963" y="1737361"/>
          <a:ext cx="10058400" cy="4612640"/>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fld id="{19580EB3-CA2C-432D-BC5F-8B64D30F8005}"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6</a:t>
            </a:fld>
            <a:endParaRPr lang="en-US"/>
          </a:p>
        </p:txBody>
      </p:sp>
    </p:spTree>
    <p:extLst>
      <p:ext uri="{BB962C8B-B14F-4D97-AF65-F5344CB8AC3E}">
        <p14:creationId xmlns:p14="http://schemas.microsoft.com/office/powerpoint/2010/main" val="1262474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Veteran Population PIT Totals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954038680"/>
              </p:ext>
            </p:extLst>
          </p:nvPr>
        </p:nvGraphicFramePr>
        <p:xfrm>
          <a:off x="1096963" y="1737361"/>
          <a:ext cx="10058400" cy="4612640"/>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fld id="{19580EB3-CA2C-432D-BC5F-8B64D30F8005}"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7</a:t>
            </a:fld>
            <a:endParaRPr lang="en-US"/>
          </a:p>
        </p:txBody>
      </p:sp>
    </p:spTree>
    <p:extLst>
      <p:ext uri="{BB962C8B-B14F-4D97-AF65-F5344CB8AC3E}">
        <p14:creationId xmlns:p14="http://schemas.microsoft.com/office/powerpoint/2010/main" val="4070176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Youth Population PIT Totals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647233209"/>
              </p:ext>
            </p:extLst>
          </p:nvPr>
        </p:nvGraphicFramePr>
        <p:xfrm>
          <a:off x="1096963" y="1737361"/>
          <a:ext cx="10058400" cy="4612640"/>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fld id="{19580EB3-CA2C-432D-BC5F-8B64D30F8005}" type="datetime1">
              <a:rPr lang="en-US" smtClean="0"/>
              <a:t>5/9/2023</a:t>
            </a:fld>
            <a:endParaRPr lang="en-US"/>
          </a:p>
        </p:txBody>
      </p:sp>
      <p:sp>
        <p:nvSpPr>
          <p:cNvPr id="5" name="Footer Placeholder 4"/>
          <p:cNvSpPr>
            <a:spLocks noGrp="1"/>
          </p:cNvSpPr>
          <p:nvPr>
            <p:ph type="ftr" sz="quarter" idx="11"/>
          </p:nvPr>
        </p:nvSpPr>
        <p:spPr/>
        <p:txBody>
          <a:bodyPr/>
          <a:lstStyle/>
          <a:p>
            <a:r>
              <a:rPr lang="en-US"/>
              <a:t>www.icalliances.org</a:t>
            </a:r>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8</a:t>
            </a:fld>
            <a:endParaRPr lang="en-US"/>
          </a:p>
        </p:txBody>
      </p:sp>
    </p:spTree>
    <p:extLst>
      <p:ext uri="{BB962C8B-B14F-4D97-AF65-F5344CB8AC3E}">
        <p14:creationId xmlns:p14="http://schemas.microsoft.com/office/powerpoint/2010/main" val="523981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Point-in-Time Subpopulations</a:t>
            </a:r>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853939729"/>
              </p:ext>
            </p:extLst>
          </p:nvPr>
        </p:nvGraphicFramePr>
        <p:xfrm>
          <a:off x="1096963" y="1846263"/>
          <a:ext cx="10058400" cy="4516437"/>
        </p:xfrm>
        <a:graphic>
          <a:graphicData uri="http://schemas.openxmlformats.org/drawingml/2006/chart">
            <c:chart xmlns:c="http://schemas.openxmlformats.org/drawingml/2006/chart" xmlns:r="http://schemas.openxmlformats.org/officeDocument/2006/relationships" r:id="rId3"/>
          </a:graphicData>
        </a:graphic>
      </p:graphicFrame>
      <p:sp>
        <p:nvSpPr>
          <p:cNvPr id="4" name="Date Placeholder 3"/>
          <p:cNvSpPr>
            <a:spLocks noGrp="1"/>
          </p:cNvSpPr>
          <p:nvPr>
            <p:ph type="dt" sz="half" idx="10"/>
          </p:nvPr>
        </p:nvSpPr>
        <p:spPr/>
        <p:txBody>
          <a:bodyPr/>
          <a:lstStyle/>
          <a:p>
            <a:fld id="{19580EB3-CA2C-432D-BC5F-8B64D30F8005}" type="datetime1">
              <a:rPr lang="en-US" smtClean="0"/>
              <a:t>5/9/2023</a:t>
            </a:fld>
            <a:endParaRPr lang="en-US" dirty="0"/>
          </a:p>
        </p:txBody>
      </p:sp>
      <p:sp>
        <p:nvSpPr>
          <p:cNvPr id="6" name="Slide Number Placeholder 5"/>
          <p:cNvSpPr>
            <a:spLocks noGrp="1"/>
          </p:cNvSpPr>
          <p:nvPr>
            <p:ph type="sldNum" sz="quarter" idx="12"/>
          </p:nvPr>
        </p:nvSpPr>
        <p:spPr/>
        <p:txBody>
          <a:bodyPr/>
          <a:lstStyle/>
          <a:p>
            <a:fld id="{E18F5AD3-A273-4C92-8C1D-2189FF9C7BEB}" type="slidenum">
              <a:rPr lang="en-US" smtClean="0"/>
              <a:t>9</a:t>
            </a:fld>
            <a:endParaRPr lang="en-US" dirty="0"/>
          </a:p>
        </p:txBody>
      </p:sp>
      <p:sp>
        <p:nvSpPr>
          <p:cNvPr id="7" name="Footer Placeholder 4">
            <a:extLst>
              <a:ext uri="{FF2B5EF4-FFF2-40B4-BE49-F238E27FC236}">
                <a16:creationId xmlns:a16="http://schemas.microsoft.com/office/drawing/2014/main" id="{518B0975-B48E-4A8A-ABCE-0968E9A764A2}"/>
              </a:ext>
            </a:extLst>
          </p:cNvPr>
          <p:cNvSpPr>
            <a:spLocks noGrp="1"/>
          </p:cNvSpPr>
          <p:nvPr>
            <p:ph type="ftr" sz="quarter" idx="11"/>
          </p:nvPr>
        </p:nvSpPr>
        <p:spPr>
          <a:xfrm>
            <a:off x="3684598" y="6459785"/>
            <a:ext cx="4822804" cy="365125"/>
          </a:xfrm>
        </p:spPr>
        <p:txBody>
          <a:bodyPr/>
          <a:lstStyle/>
          <a:p>
            <a:r>
              <a:rPr lang="en-US" dirty="0"/>
              <a:t>www.icalliances.org</a:t>
            </a:r>
          </a:p>
        </p:txBody>
      </p:sp>
    </p:spTree>
    <p:extLst>
      <p:ext uri="{BB962C8B-B14F-4D97-AF65-F5344CB8AC3E}">
        <p14:creationId xmlns:p14="http://schemas.microsoft.com/office/powerpoint/2010/main" val="37464741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2017 Point-in-Time Iowa Balance of State&amp;quot;&quot;/&gt;&lt;property id=&quot;20307&quot; value=&quot;256&quot;/&gt;&lt;/object&gt;&lt;object type=&quot;3&quot; unique_id=&quot;10013&quot;&gt;&lt;property id=&quot;20148&quot; value=&quot;5&quot;/&gt;&lt;property id=&quot;20300&quot; value=&quot;Slide 4 - &amp;quot;BOS Point-in-Time Totals&amp;quot;&quot;/&gt;&lt;property id=&quot;20307&quot; value=&quot;257&quot;/&gt;&lt;/object&gt;&lt;object type=&quot;3&quot; unique_id=&quot;12758&quot;&gt;&lt;property id=&quot;20148&quot; value=&quot;5&quot;/&gt;&lt;property id=&quot;20300&quot; value=&quot;Slide 17 - &amp;quot;BOS Veteran Population Totals&amp;quot;&quot;/&gt;&lt;property id=&quot;20307&quot; value=&quot;259&quot;/&gt;&lt;/object&gt;&lt;object type=&quot;3&quot; unique_id=&quot;12801&quot;&gt;&lt;property id=&quot;20148&quot; value=&quot;5&quot;/&gt;&lt;property id=&quot;20300&quot; value=&quot;Slide 5 - &amp;quot;BOS Permanent Housing Totals&amp;quot;&quot;/&gt;&lt;property id=&quot;20307&quot; value=&quot;260&quot;/&gt;&lt;/object&gt;&lt;object type=&quot;3&quot; unique_id=&quot;12873&quot;&gt;&lt;property id=&quot;20148&quot; value=&quot;5&quot;/&gt;&lt;property id=&quot;20300&quot; value=&quot;Slide 16 - &amp;quot;BOS HMIS Bed Coverage&amp;quot;&quot;/&gt;&lt;property id=&quot;20307&quot; value=&quot;261&quot;/&gt;&lt;/object&gt;&lt;object type=&quot;3&quot; unique_id=&quot;12906&quot;&gt;&lt;property id=&quot;20148&quot; value=&quot;5&quot;/&gt;&lt;property id=&quot;20300&quot; value=&quot;Slide 12 - &amp;quot;BOS Emergency Shelter Beds&amp;quot;&quot;/&gt;&lt;property id=&quot;20307&quot; value=&quot;262&quot;/&gt;&lt;/object&gt;&lt;object type=&quot;3&quot; unique_id=&quot;12970&quot;&gt;&lt;property id=&quot;20148&quot; value=&quot;5&quot;/&gt;&lt;property id=&quot;20300&quot; value=&quot;Slide 13 - &amp;quot;BOS Transitional Housing Beds&amp;quot;&quot;/&gt;&lt;property id=&quot;20307&quot; value=&quot;263&quot;/&gt;&lt;/object&gt;&lt;object type=&quot;3&quot; unique_id=&quot;13072&quot;&gt;&lt;property id=&quot;20148&quot; value=&quot;5&quot;/&gt;&lt;property id=&quot;20300&quot; value=&quot;Slide 14 - &amp;quot;BOS Permanent Housing Beds&amp;quot;&quot;/&gt;&lt;property id=&quot;20307&quot; value=&quot;264&quot;/&gt;&lt;/object&gt;&lt;object type=&quot;3&quot; unique_id=&quot;13172&quot;&gt;&lt;property id=&quot;20148&quot; value=&quot;5&quot;/&gt;&lt;property id=&quot;20300&quot; value=&quot;Slide 15 - &amp;quot;BOS Utilization Rates&amp;quot;&quot;/&gt;&lt;property id=&quot;20307&quot; value=&quot;265&quot;/&gt;&lt;/object&gt;&lt;object type=&quot;3&quot; unique_id=&quot;13336&quot;&gt;&lt;property id=&quot;20148&quot; value=&quot;5&quot;/&gt;&lt;property id=&quot;20300&quot; value=&quot;Slide 19 - &amp;quot;BOS Homeless Subpopulations&amp;quot;&quot;/&gt;&lt;property id=&quot;20307&quot; value=&quot;266&quot;/&gt;&lt;/object&gt;&lt;object type=&quot;3&quot; unique_id=&quot;13622&quot;&gt;&lt;property id=&quot;20148&quot; value=&quot;5&quot;/&gt;&lt;property id=&quot;20300&quot; value=&quot;Slide 20 - &amp;quot;BOS Subpopulation Comparison&amp;quot;&quot;/&gt;&lt;property id=&quot;20307&quot; value=&quot;268&quot;/&gt;&lt;/object&gt;&lt;object type=&quot;3&quot; unique_id=&quot;13818&quot;&gt;&lt;property id=&quot;20148&quot; value=&quot;5&quot;/&gt;&lt;property id=&quot;20300&quot; value=&quot;Slide 21 - &amp;quot;BOS Additional PIT Comparisons&amp;quot;&quot;/&gt;&lt;property id=&quot;20307&quot; value=&quot;269&quot;/&gt;&lt;/object&gt;&lt;object type=&quot;3&quot; unique_id=&quot;13932&quot;&gt;&lt;property id=&quot;20148&quot; value=&quot;5&quot;/&gt;&lt;property id=&quot;20300&quot; value=&quot;Slide 7 - &amp;quot;BOS Population Map&amp;quot;&quot;/&gt;&lt;property id=&quot;20307&quot; value=&quot;270&quot;/&gt;&lt;/object&gt;&lt;object type=&quot;3&quot; unique_id=&quot;13933&quot;&gt;&lt;property id=&quot;20148&quot; value=&quot;5&quot;/&gt;&lt;property id=&quot;20300&quot; value=&quot;Slide 8 - &amp;quot;Statewide Population Map&amp;quot;&quot;/&gt;&lt;property id=&quot;20307&quot; value=&quot;271&quot;/&gt;&lt;/object&gt;&lt;object type=&quot;3&quot; unique_id=&quot;13988&quot;&gt;&lt;property id=&quot;20148&quot; value=&quot;5&quot;/&gt;&lt;property id=&quot;20300&quot; value=&quot;Slide 3 - &amp;quot;All Iowa CoC Point-in-Time Totals&amp;quot;&quot;/&gt;&lt;property id=&quot;20307&quot; value=&quot;272&quot;/&gt;&lt;/object&gt;&lt;object type=&quot;3&quot; unique_id=&quot;14065&quot;&gt;&lt;property id=&quot;20148&quot; value=&quot;5&quot;/&gt;&lt;property id=&quot;20300&quot; value=&quot;Slide 6 - &amp;quot;BOS Housing/Shelter Comparison&amp;quot;&quot;/&gt;&lt;property id=&quot;20307&quot; value=&quot;273&quot;/&gt;&lt;/object&gt;&lt;object type=&quot;3&quot; unique_id=&quot;14441&quot;&gt;&lt;property id=&quot;20148&quot; value=&quot;5&quot;/&gt;&lt;property id=&quot;20300&quot; value=&quot;Slide 9 - &amp;quot;2016 BOS Street Count Coverage&amp;quot;&quot;/&gt;&lt;property id=&quot;20307&quot; value=&quot;275&quot;/&gt;&lt;/object&gt;&lt;object type=&quot;3&quot; unique_id=&quot;14522&quot;&gt;&lt;property id=&quot;20148&quot; value=&quot;5&quot;/&gt;&lt;property id=&quot;20300&quot; value=&quot;Slide 10 - &amp;quot;2017 BOS Street Count Coverage&amp;quot;&quot;/&gt;&lt;property id=&quot;20307&quot; value=&quot;276&quot;/&gt;&lt;/object&gt;&lt;object type=&quot;3&quot; unique_id=&quot;14734&quot;&gt;&lt;property id=&quot;20148&quot; value=&quot;5&quot;/&gt;&lt;property id=&quot;20300&quot; value=&quot;Slide 11 - &amp;quot;BOS Housing Inventory Changes&amp;quot;&quot;/&gt;&lt;property id=&quot;20307&quot; value=&quot;277&quot;/&gt;&lt;/object&gt;&lt;object type=&quot;3&quot; unique_id=&quot;15114&quot;&gt;&lt;property id=&quot;20148&quot; value=&quot;5&quot;/&gt;&lt;property id=&quot;20300&quot; value=&quot;Slide 18 - &amp;quot;BOS Youth Population Totals&amp;quot;&quot;/&gt;&lt;property id=&quot;20307&quot; value=&quot;278&quot;/&gt;&lt;/object&gt;&lt;object type=&quot;3&quot; unique_id=&quot;15210&quot;&gt;&lt;property id=&quot;20148&quot; value=&quot;5&quot;/&gt;&lt;property id=&quot;20300&quot; value=&quot;Slide 2 - &amp;quot;New for 2017&amp;quot;&quot;/&gt;&lt;property id=&quot;20307&quot; value=&quot;279&quot;/&gt;&lt;/object&gt;&lt;object type=&quot;3&quot; unique_id=&quot;15326&quot;&gt;&lt;property id=&quot;20148&quot; value=&quot;5&quot;/&gt;&lt;property id=&quot;20300&quot; value=&quot;Slide 22 - &amp;quot;Results Summary&amp;quot;&quot;/&gt;&lt;property id=&quot;20307&quot; value=&quot;280&quot;/&gt;&lt;/object&gt;&lt;object type=&quot;3&quot; unique_id=&quot;15327&quot;&gt;&lt;property id=&quot;20148&quot; value=&quot;5&quot;/&gt;&lt;property id=&quot;20300&quot; value=&quot;Slide 23 - &amp;quot;Take Aways/Action Items&amp;quot;&quot;/&gt;&lt;property id=&quot;20307&quot; value=&quot;281&quot;/&gt;&lt;/object&gt;&lt;object type=&quot;3&quot; unique_id=&quot;15446&quot;&gt;&lt;property id=&quot;20148&quot; value=&quot;5&quot;/&gt;&lt;property id=&quot;20300&quot; value=&quot;Slide 24 - &amp;quot;Questions?&amp;quot;&quot;/&gt;&lt;property id=&quot;20307&quot; value=&quot;282&quot;/&gt;&lt;/object&gt;&lt;/object&gt;&lt;object type=&quot;8&quot; unique_id=&quot;10006&quot;&gt;&lt;/object&gt;&lt;/object&gt;&lt;/database&gt;"/>
  <p:tag name="SECTOMILLISECCONVERTED" val="1"/>
</p:tagLst>
</file>

<file path=ppt/theme/theme1.xml><?xml version="1.0" encoding="utf-8"?>
<a:theme xmlns:a="http://schemas.openxmlformats.org/drawingml/2006/main" name="Retrospect">
  <a:themeElements>
    <a:clrScheme name="Custom 2">
      <a:dk1>
        <a:srgbClr val="000000"/>
      </a:dk1>
      <a:lt1>
        <a:sysClr val="window" lastClr="FFFFFF"/>
      </a:lt1>
      <a:dk2>
        <a:srgbClr val="637052"/>
      </a:dk2>
      <a:lt2>
        <a:srgbClr val="CCDDEA"/>
      </a:lt2>
      <a:accent1>
        <a:srgbClr val="007EC4"/>
      </a:accent1>
      <a:accent2>
        <a:srgbClr val="00629B"/>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53244</TotalTime>
  <Words>930</Words>
  <Application>Microsoft Office PowerPoint</Application>
  <PresentationFormat>Widescreen</PresentationFormat>
  <Paragraphs>184</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Calibri</vt:lpstr>
      <vt:lpstr>Calibri Light</vt:lpstr>
      <vt:lpstr>Retrospect</vt:lpstr>
      <vt:lpstr>2023 Point-in-Time Homeward </vt:lpstr>
      <vt:lpstr>DSM Point-in-Time Totals</vt:lpstr>
      <vt:lpstr>Unsheltered Totals over Time</vt:lpstr>
      <vt:lpstr>Unsheltered Zip Code Analysis</vt:lpstr>
      <vt:lpstr>Permanent Housing PIT Totals</vt:lpstr>
      <vt:lpstr>Chronic Population PIT Totals</vt:lpstr>
      <vt:lpstr>Veteran Population PIT Totals</vt:lpstr>
      <vt:lpstr>Youth Population PIT Totals</vt:lpstr>
      <vt:lpstr>Point-in-Time Subpopulations</vt:lpstr>
      <vt:lpstr>Additional Comparisons</vt:lpstr>
      <vt:lpstr>HIC: Emergency Shelter Beds</vt:lpstr>
      <vt:lpstr>HIC: Transitional Housing Beds</vt:lpstr>
      <vt:lpstr>HIC: Permanent Housing Beds</vt:lpstr>
      <vt:lpstr>Bed Utilization</vt:lpstr>
      <vt:lpstr>Summary</vt:lpstr>
      <vt:lpstr>Questions?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Kinnic Eagan</dc:creator>
  <cp:lastModifiedBy>Patrick Schacherer</cp:lastModifiedBy>
  <cp:revision>652</cp:revision>
  <cp:lastPrinted>2023-04-10T15:13:02Z</cp:lastPrinted>
  <dcterms:created xsi:type="dcterms:W3CDTF">2015-06-24T22:27:06Z</dcterms:created>
  <dcterms:modified xsi:type="dcterms:W3CDTF">2023-05-10T16:31:25Z</dcterms:modified>
</cp:coreProperties>
</file>